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Dosis"/>
      <p:regular r:id="rId30"/>
      <p:bold r:id="rId31"/>
    </p:embeddedFont>
    <p:embeddedFont>
      <p:font typeface="Roboto"/>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hT4VfzGL9jkBJhyT20B6q6D1lyS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Dosis-bold.fntdata"/><Relationship Id="rId30" Type="http://schemas.openxmlformats.org/officeDocument/2006/relationships/font" Target="fonts/Dosis-regular.fntdata"/><Relationship Id="rId11" Type="http://schemas.openxmlformats.org/officeDocument/2006/relationships/slide" Target="slides/slide6.xml"/><Relationship Id="rId33" Type="http://schemas.openxmlformats.org/officeDocument/2006/relationships/font" Target="fonts/Roboto-bold.fntdata"/><Relationship Id="rId10" Type="http://schemas.openxmlformats.org/officeDocument/2006/relationships/slide" Target="slides/slide5.xml"/><Relationship Id="rId32" Type="http://schemas.openxmlformats.org/officeDocument/2006/relationships/font" Target="fonts/Roboto-regular.fntdata"/><Relationship Id="rId13" Type="http://schemas.openxmlformats.org/officeDocument/2006/relationships/slide" Target="slides/slide8.xml"/><Relationship Id="rId35" Type="http://schemas.openxmlformats.org/officeDocument/2006/relationships/font" Target="fonts/Roboto-boldItalic.fntdata"/><Relationship Id="rId12" Type="http://schemas.openxmlformats.org/officeDocument/2006/relationships/slide" Target="slides/slide7.xml"/><Relationship Id="rId34" Type="http://schemas.openxmlformats.org/officeDocument/2006/relationships/font" Target="fonts/Roboto-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e0f127a14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ge0f127a14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e0f127a148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e0f127a148_0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7"/>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7"/>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7"/>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3" name="Google Shape;13;p27"/>
          <p:cNvSpPr/>
          <p:nvPr/>
        </p:nvSpPr>
        <p:spPr>
          <a:xfrm>
            <a:off x="3987752" y="-116662"/>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3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5" name="Google Shape;85;p39"/>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9"/>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9"/>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9"/>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9"/>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0" name="Google Shape;90;p3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1" name="Shape 91"/>
        <p:cNvGrpSpPr/>
        <p:nvPr/>
      </p:nvGrpSpPr>
      <p:grpSpPr>
        <a:xfrm>
          <a:off x="0" y="0"/>
          <a:ext cx="0" cy="0"/>
          <a:chOff x="0" y="0"/>
          <a:chExt cx="0" cy="0"/>
        </a:xfrm>
      </p:grpSpPr>
      <p:sp>
        <p:nvSpPr>
          <p:cNvPr id="92" name="Google Shape;92;p40"/>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3" name="Google Shape;93;p40"/>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40"/>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40"/>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4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7" name="Shape 97"/>
        <p:cNvGrpSpPr/>
        <p:nvPr/>
      </p:nvGrpSpPr>
      <p:grpSpPr>
        <a:xfrm>
          <a:off x="0" y="0"/>
          <a:ext cx="0" cy="0"/>
          <a:chOff x="0" y="0"/>
          <a:chExt cx="0" cy="0"/>
        </a:xfrm>
      </p:grpSpPr>
      <p:sp>
        <p:nvSpPr>
          <p:cNvPr id="98" name="Google Shape;98;p4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9" name="Google Shape;99;p4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0" name="Google Shape;100;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14" name="Shape 14"/>
        <p:cNvGrpSpPr/>
        <p:nvPr/>
      </p:nvGrpSpPr>
      <p:grpSpPr>
        <a:xfrm>
          <a:off x="0" y="0"/>
          <a:ext cx="0" cy="0"/>
          <a:chOff x="0" y="0"/>
          <a:chExt cx="0" cy="0"/>
        </a:xfrm>
      </p:grpSpPr>
      <p:sp>
        <p:nvSpPr>
          <p:cNvPr id="15" name="Google Shape;15;p30"/>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30"/>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30"/>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30"/>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3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0" name="Google Shape;20;p3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1" name="Google Shape;21;p30"/>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2" name="Google Shape;22;p30"/>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3" name="Shape 23"/>
        <p:cNvGrpSpPr/>
        <p:nvPr/>
      </p:nvGrpSpPr>
      <p:grpSpPr>
        <a:xfrm>
          <a:off x="0" y="0"/>
          <a:ext cx="0" cy="0"/>
          <a:chOff x="0" y="0"/>
          <a:chExt cx="0" cy="0"/>
        </a:xfrm>
      </p:grpSpPr>
      <p:sp>
        <p:nvSpPr>
          <p:cNvPr id="24" name="Google Shape;24;p31"/>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25" name="Google Shape;25;p3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26" name="Google Shape;26;p31"/>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31"/>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31"/>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31"/>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31"/>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33"/>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33"/>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7" name="Google Shape;37;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8" name="Google Shape;38;p33"/>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39" name="Shape 39"/>
        <p:cNvGrpSpPr/>
        <p:nvPr/>
      </p:nvGrpSpPr>
      <p:grpSpPr>
        <a:xfrm>
          <a:off x="0" y="0"/>
          <a:ext cx="0" cy="0"/>
          <a:chOff x="0" y="0"/>
          <a:chExt cx="0" cy="0"/>
        </a:xfrm>
      </p:grpSpPr>
      <p:sp>
        <p:nvSpPr>
          <p:cNvPr id="40" name="Google Shape;40;p34"/>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1" name="Google Shape;41;p34"/>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34"/>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3" name="Google Shape;43;p34"/>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4" name="Shape 44"/>
        <p:cNvGrpSpPr/>
        <p:nvPr/>
      </p:nvGrpSpPr>
      <p:grpSpPr>
        <a:xfrm>
          <a:off x="0" y="0"/>
          <a:ext cx="0" cy="0"/>
          <a:chOff x="0" y="0"/>
          <a:chExt cx="0" cy="0"/>
        </a:xfrm>
      </p:grpSpPr>
      <p:sp>
        <p:nvSpPr>
          <p:cNvPr id="45" name="Google Shape;45;p35"/>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6" name="Google Shape;46;p35"/>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35"/>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8" name="Google Shape;48;p35"/>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49" name="Google Shape;49;p35"/>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35"/>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5"/>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2" name="Google Shape;52;p35"/>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3" name="Shape 53"/>
        <p:cNvGrpSpPr/>
        <p:nvPr/>
      </p:nvGrpSpPr>
      <p:grpSpPr>
        <a:xfrm>
          <a:off x="0" y="0"/>
          <a:ext cx="0" cy="0"/>
          <a:chOff x="0" y="0"/>
          <a:chExt cx="0" cy="0"/>
        </a:xfrm>
      </p:grpSpPr>
      <p:sp>
        <p:nvSpPr>
          <p:cNvPr id="54" name="Google Shape;54;p36"/>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5" name="Google Shape;55;p36"/>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36"/>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6"/>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6"/>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6"/>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1" name="Google Shape;61;p36"/>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2" name="Google Shape;62;p36"/>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6"/>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5" name="Shape 65"/>
        <p:cNvGrpSpPr/>
        <p:nvPr/>
      </p:nvGrpSpPr>
      <p:grpSpPr>
        <a:xfrm>
          <a:off x="0" y="0"/>
          <a:ext cx="0" cy="0"/>
          <a:chOff x="0" y="0"/>
          <a:chExt cx="0" cy="0"/>
        </a:xfrm>
      </p:grpSpPr>
      <p:sp>
        <p:nvSpPr>
          <p:cNvPr id="66" name="Google Shape;66;p37"/>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7" name="Google Shape;67;p37"/>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37"/>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7"/>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7"/>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7"/>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3" name="Google Shape;73;p3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4" name="Shape 74"/>
        <p:cNvGrpSpPr/>
        <p:nvPr/>
      </p:nvGrpSpPr>
      <p:grpSpPr>
        <a:xfrm>
          <a:off x="0" y="0"/>
          <a:ext cx="0" cy="0"/>
          <a:chOff x="0" y="0"/>
          <a:chExt cx="0" cy="0"/>
        </a:xfrm>
      </p:grpSpPr>
      <p:sp>
        <p:nvSpPr>
          <p:cNvPr id="75" name="Google Shape;75;p38"/>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76" name="Google Shape;76;p38"/>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8"/>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8"/>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8"/>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8"/>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2" name="Google Shape;82;p3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6"/>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jp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6.jp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jp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6.jp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6.jp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6.jp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281250" y="12254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1000"/>
              </a:spcBef>
              <a:spcAft>
                <a:spcPts val="1000"/>
              </a:spcAft>
              <a:buClr>
                <a:schemeClr val="dk1"/>
              </a:buClr>
              <a:buSzPts val="1100"/>
              <a:buFont typeface="Arial"/>
              <a:buNone/>
            </a:pPr>
            <a:r>
              <a:rPr b="1" lang="pt-BR" sz="4000">
                <a:solidFill>
                  <a:srgbClr val="3F5378"/>
                </a:solidFill>
                <a:latin typeface="Roboto"/>
                <a:ea typeface="Roboto"/>
                <a:cs typeface="Roboto"/>
                <a:sym typeface="Roboto"/>
              </a:rPr>
              <a:t>Domain Asset Manager</a:t>
            </a:r>
            <a:endParaRPr b="1" sz="4000">
              <a:solidFill>
                <a:srgbClr val="3F5378"/>
              </a:solidFill>
              <a:latin typeface="Roboto"/>
              <a:ea typeface="Roboto"/>
              <a:cs typeface="Roboto"/>
              <a:sym typeface="Roboto"/>
            </a:endParaRPr>
          </a:p>
        </p:txBody>
      </p:sp>
      <p:pic>
        <p:nvPicPr>
          <p:cNvPr id="106" name="Google Shape;106;p1"/>
          <p:cNvPicPr preferRelativeResize="0"/>
          <p:nvPr/>
        </p:nvPicPr>
        <p:blipFill rotWithShape="1">
          <a:blip r:embed="rId3">
            <a:alphaModFix/>
          </a:blip>
          <a:srcRect b="0" l="0" r="0" t="0"/>
          <a:stretch/>
        </p:blipFill>
        <p:spPr>
          <a:xfrm>
            <a:off x="6705150" y="1981200"/>
            <a:ext cx="2286450" cy="240264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10"/>
          <p:cNvPicPr preferRelativeResize="0"/>
          <p:nvPr/>
        </p:nvPicPr>
        <p:blipFill rotWithShape="1">
          <a:blip r:embed="rId3">
            <a:alphaModFix/>
          </a:blip>
          <a:srcRect b="0" l="0" r="0" t="0"/>
          <a:stretch/>
        </p:blipFill>
        <p:spPr>
          <a:xfrm>
            <a:off x="0" y="0"/>
            <a:ext cx="5236399" cy="3169925"/>
          </a:xfrm>
          <a:prstGeom prst="rect">
            <a:avLst/>
          </a:prstGeom>
          <a:noFill/>
          <a:ln>
            <a:noFill/>
          </a:ln>
        </p:spPr>
      </p:pic>
      <p:sp>
        <p:nvSpPr>
          <p:cNvPr id="189" name="Google Shape;189;p10"/>
          <p:cNvSpPr txBox="1"/>
          <p:nvPr>
            <p:ph type="title"/>
          </p:nvPr>
        </p:nvSpPr>
        <p:spPr>
          <a:xfrm>
            <a:off x="5385125" y="220150"/>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defects</a:t>
            </a:r>
            <a:endParaRPr>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a:solidFill>
                  <a:srgbClr val="3F5378"/>
                </a:solidFill>
                <a:latin typeface="Roboto"/>
                <a:ea typeface="Roboto"/>
                <a:cs typeface="Roboto"/>
                <a:sym typeface="Roboto"/>
              </a:rPr>
              <a:t>(</a:t>
            </a:r>
            <a:r>
              <a:rPr lang="pt-BR">
                <a:solidFill>
                  <a:srgbClr val="3F5378"/>
                </a:solidFill>
                <a:latin typeface="Roboto"/>
                <a:ea typeface="Roboto"/>
                <a:cs typeface="Roboto"/>
                <a:sym typeface="Roboto"/>
              </a:rPr>
              <a:t>second version</a:t>
            </a:r>
            <a:r>
              <a:rPr lang="pt-BR">
                <a:solidFill>
                  <a:srgbClr val="3F5378"/>
                </a:solidFill>
                <a:latin typeface="Roboto"/>
                <a:ea typeface="Roboto"/>
                <a:cs typeface="Roboto"/>
                <a:sym typeface="Roboto"/>
              </a:rPr>
              <a:t>)</a:t>
            </a:r>
            <a:endParaRPr>
              <a:solidFill>
                <a:srgbClr val="3F5378"/>
              </a:solidFill>
              <a:latin typeface="Roboto"/>
              <a:ea typeface="Roboto"/>
              <a:cs typeface="Roboto"/>
              <a:sym typeface="Roboto"/>
            </a:endParaRPr>
          </a:p>
        </p:txBody>
      </p:sp>
      <p:sp>
        <p:nvSpPr>
          <p:cNvPr id="190" name="Google Shape;19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1" name="Google Shape;191;p10"/>
          <p:cNvPicPr preferRelativeResize="0"/>
          <p:nvPr/>
        </p:nvPicPr>
        <p:blipFill rotWithShape="1">
          <a:blip r:embed="rId4">
            <a:alphaModFix/>
          </a:blip>
          <a:srcRect b="0" l="0" r="0" t="0"/>
          <a:stretch/>
        </p:blipFill>
        <p:spPr>
          <a:xfrm>
            <a:off x="4572000" y="2160225"/>
            <a:ext cx="4571999" cy="2782629"/>
          </a:xfrm>
          <a:prstGeom prst="rect">
            <a:avLst/>
          </a:prstGeom>
          <a:noFill/>
          <a:ln>
            <a:noFill/>
          </a:ln>
        </p:spPr>
      </p:pic>
      <p:sp>
        <p:nvSpPr>
          <p:cNvPr id="192" name="Google Shape;192;p10"/>
          <p:cNvSpPr txBox="1"/>
          <p:nvPr>
            <p:ph type="title"/>
          </p:nvPr>
        </p:nvSpPr>
        <p:spPr>
          <a:xfrm>
            <a:off x="443600" y="3979225"/>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oracle</a:t>
            </a:r>
            <a:endParaRPr>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a:solidFill>
                  <a:srgbClr val="3F5378"/>
                </a:solidFill>
                <a:latin typeface="Roboto"/>
                <a:ea typeface="Roboto"/>
                <a:cs typeface="Roboto"/>
                <a:sym typeface="Roboto"/>
              </a:rPr>
              <a:t>(first version)</a:t>
            </a:r>
            <a:endParaRPr>
              <a:solidFill>
                <a:srgbClr val="3F5378"/>
              </a:solidFill>
              <a:latin typeface="Roboto"/>
              <a:ea typeface="Roboto"/>
              <a:cs typeface="Roboto"/>
              <a:sym typeface="Roboto"/>
            </a:endParaRPr>
          </a:p>
        </p:txBody>
      </p:sp>
      <p:cxnSp>
        <p:nvCxnSpPr>
          <p:cNvPr id="193" name="Google Shape;193;p10"/>
          <p:cNvCxnSpPr/>
          <p:nvPr/>
        </p:nvCxnSpPr>
        <p:spPr>
          <a:xfrm flipH="1" rot="10800000">
            <a:off x="2344300" y="4794725"/>
            <a:ext cx="2825700" cy="12300"/>
          </a:xfrm>
          <a:prstGeom prst="straightConnector1">
            <a:avLst/>
          </a:prstGeom>
          <a:noFill/>
          <a:ln cap="flat" cmpd="sng" w="38100">
            <a:solidFill>
              <a:srgbClr val="3F5378"/>
            </a:solidFill>
            <a:prstDash val="solid"/>
            <a:round/>
            <a:headEnd len="sm" w="sm" type="none"/>
            <a:tailEnd len="sm" w="sm" type="none"/>
          </a:ln>
        </p:spPr>
      </p:cxnSp>
      <p:cxnSp>
        <p:nvCxnSpPr>
          <p:cNvPr id="194" name="Google Shape;194;p10"/>
          <p:cNvCxnSpPr/>
          <p:nvPr/>
        </p:nvCxnSpPr>
        <p:spPr>
          <a:xfrm flipH="1" rot="10800000">
            <a:off x="4750575" y="1094425"/>
            <a:ext cx="2825700" cy="12300"/>
          </a:xfrm>
          <a:prstGeom prst="straightConnector1">
            <a:avLst/>
          </a:prstGeom>
          <a:noFill/>
          <a:ln cap="flat" cmpd="sng" w="38100">
            <a:solidFill>
              <a:srgbClr val="3F5378"/>
            </a:solidFill>
            <a:prstDash val="solid"/>
            <a:round/>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11"/>
          <p:cNvPicPr preferRelativeResize="0"/>
          <p:nvPr/>
        </p:nvPicPr>
        <p:blipFill rotWithShape="1">
          <a:blip r:embed="rId3">
            <a:alphaModFix/>
          </a:blip>
          <a:srcRect b="43597" l="19881" r="47589" t="0"/>
          <a:stretch/>
        </p:blipFill>
        <p:spPr>
          <a:xfrm>
            <a:off x="718850" y="61027"/>
            <a:ext cx="3341926" cy="3507977"/>
          </a:xfrm>
          <a:prstGeom prst="rect">
            <a:avLst/>
          </a:prstGeom>
          <a:noFill/>
          <a:ln>
            <a:noFill/>
          </a:ln>
        </p:spPr>
      </p:pic>
      <p:sp>
        <p:nvSpPr>
          <p:cNvPr id="200" name="Google Shape;200;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01" name="Google Shape;201;p11"/>
          <p:cNvSpPr txBox="1"/>
          <p:nvPr/>
        </p:nvSpPr>
        <p:spPr>
          <a:xfrm>
            <a:off x="2092363" y="175450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pic>
        <p:nvPicPr>
          <p:cNvPr id="202" name="Google Shape;202;p11"/>
          <p:cNvPicPr preferRelativeResize="0"/>
          <p:nvPr/>
        </p:nvPicPr>
        <p:blipFill rotWithShape="1">
          <a:blip r:embed="rId4">
            <a:alphaModFix/>
          </a:blip>
          <a:srcRect b="35099" l="0" r="61204" t="9604"/>
          <a:stretch/>
        </p:blipFill>
        <p:spPr>
          <a:xfrm>
            <a:off x="4572000" y="185425"/>
            <a:ext cx="4044024" cy="3507976"/>
          </a:xfrm>
          <a:prstGeom prst="rect">
            <a:avLst/>
          </a:prstGeom>
          <a:noFill/>
          <a:ln>
            <a:noFill/>
          </a:ln>
        </p:spPr>
      </p:pic>
      <p:sp>
        <p:nvSpPr>
          <p:cNvPr id="203" name="Google Shape;203;p11"/>
          <p:cNvSpPr txBox="1"/>
          <p:nvPr>
            <p:ph type="title"/>
          </p:nvPr>
        </p:nvSpPr>
        <p:spPr>
          <a:xfrm>
            <a:off x="683375" y="3886250"/>
            <a:ext cx="3377400" cy="749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Mobile Media - defects</a:t>
            </a:r>
            <a:endParaRPr sz="1200">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(second version)</a:t>
            </a:r>
            <a:endParaRPr sz="1200">
              <a:solidFill>
                <a:srgbClr val="3F5378"/>
              </a:solidFill>
              <a:latin typeface="Roboto"/>
              <a:ea typeface="Roboto"/>
              <a:cs typeface="Roboto"/>
              <a:sym typeface="Roboto"/>
            </a:endParaRPr>
          </a:p>
        </p:txBody>
      </p:sp>
      <p:sp>
        <p:nvSpPr>
          <p:cNvPr id="204" name="Google Shape;204;p11"/>
          <p:cNvSpPr txBox="1"/>
          <p:nvPr>
            <p:ph type="title"/>
          </p:nvPr>
        </p:nvSpPr>
        <p:spPr>
          <a:xfrm>
            <a:off x="5437513" y="4121750"/>
            <a:ext cx="2313000" cy="5136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Mobile Media - </a:t>
            </a:r>
            <a:r>
              <a:rPr lang="pt-BR" sz="1200">
                <a:solidFill>
                  <a:srgbClr val="3F5378"/>
                </a:solidFill>
                <a:latin typeface="Roboto"/>
                <a:ea typeface="Roboto"/>
                <a:cs typeface="Roboto"/>
                <a:sym typeface="Roboto"/>
              </a:rPr>
              <a:t>oracle</a:t>
            </a:r>
            <a:endParaRPr sz="1200">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(first version)</a:t>
            </a:r>
            <a:endParaRPr sz="1200">
              <a:solidFill>
                <a:srgbClr val="3F5378"/>
              </a:solidFill>
              <a:latin typeface="Roboto"/>
              <a:ea typeface="Roboto"/>
              <a:cs typeface="Roboto"/>
              <a:sym typeface="Roboto"/>
            </a:endParaRPr>
          </a:p>
        </p:txBody>
      </p:sp>
      <p:cxnSp>
        <p:nvCxnSpPr>
          <p:cNvPr id="205" name="Google Shape;205;p11"/>
          <p:cNvCxnSpPr/>
          <p:nvPr/>
        </p:nvCxnSpPr>
        <p:spPr>
          <a:xfrm>
            <a:off x="2416825" y="2268100"/>
            <a:ext cx="4102500" cy="49500"/>
          </a:xfrm>
          <a:prstGeom prst="straightConnector1">
            <a:avLst/>
          </a:prstGeom>
          <a:noFill/>
          <a:ln cap="flat" cmpd="sng" w="38100">
            <a:solidFill>
              <a:schemeClr val="accent1"/>
            </a:solidFill>
            <a:prstDash val="solid"/>
            <a:round/>
            <a:headEnd len="med" w="med" type="triangle"/>
            <a:tailEnd len="med" w="med" type="triangle"/>
          </a:ln>
        </p:spPr>
      </p:cxnSp>
      <p:sp>
        <p:nvSpPr>
          <p:cNvPr id="206" name="Google Shape;206;p11"/>
          <p:cNvSpPr/>
          <p:nvPr/>
        </p:nvSpPr>
        <p:spPr>
          <a:xfrm>
            <a:off x="1460725" y="2100700"/>
            <a:ext cx="879900" cy="384300"/>
          </a:xfrm>
          <a:prstGeom prst="ellipse">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1"/>
          <p:cNvSpPr/>
          <p:nvPr/>
        </p:nvSpPr>
        <p:spPr>
          <a:xfrm>
            <a:off x="6658675" y="2176900"/>
            <a:ext cx="879900" cy="308100"/>
          </a:xfrm>
          <a:prstGeom prst="ellipse">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1"/>
          <p:cNvSpPr txBox="1"/>
          <p:nvPr/>
        </p:nvSpPr>
        <p:spPr>
          <a:xfrm>
            <a:off x="7264338" y="1847088"/>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10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1000"/>
                                        <p:tgtEl>
                                          <p:spTgt spid="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000"/>
                                        <p:tgtEl>
                                          <p:spTgt spid="2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12"/>
          <p:cNvPicPr preferRelativeResize="0"/>
          <p:nvPr/>
        </p:nvPicPr>
        <p:blipFill rotWithShape="1">
          <a:blip r:embed="rId3">
            <a:alphaModFix/>
          </a:blip>
          <a:srcRect b="43597" l="16914" r="50556" t="0"/>
          <a:stretch/>
        </p:blipFill>
        <p:spPr>
          <a:xfrm>
            <a:off x="718850" y="61027"/>
            <a:ext cx="3341926" cy="3507977"/>
          </a:xfrm>
          <a:prstGeom prst="rect">
            <a:avLst/>
          </a:prstGeom>
          <a:noFill/>
          <a:ln>
            <a:noFill/>
          </a:ln>
        </p:spPr>
      </p:pic>
      <p:sp>
        <p:nvSpPr>
          <p:cNvPr id="214" name="Google Shape;214;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5" name="Google Shape;215;p12"/>
          <p:cNvSpPr txBox="1"/>
          <p:nvPr/>
        </p:nvSpPr>
        <p:spPr>
          <a:xfrm>
            <a:off x="2092363" y="175450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pic>
        <p:nvPicPr>
          <p:cNvPr id="216" name="Google Shape;216;p12"/>
          <p:cNvPicPr preferRelativeResize="0"/>
          <p:nvPr/>
        </p:nvPicPr>
        <p:blipFill rotWithShape="1">
          <a:blip r:embed="rId4">
            <a:alphaModFix/>
          </a:blip>
          <a:srcRect b="5594" l="12921" r="8423" t="-3738"/>
          <a:stretch/>
        </p:blipFill>
        <p:spPr>
          <a:xfrm>
            <a:off x="4474225" y="161125"/>
            <a:ext cx="4610549" cy="3904851"/>
          </a:xfrm>
          <a:prstGeom prst="rect">
            <a:avLst/>
          </a:prstGeom>
          <a:noFill/>
          <a:ln>
            <a:noFill/>
          </a:ln>
        </p:spPr>
      </p:pic>
      <p:sp>
        <p:nvSpPr>
          <p:cNvPr id="217" name="Google Shape;217;p12"/>
          <p:cNvSpPr txBox="1"/>
          <p:nvPr>
            <p:ph type="title"/>
          </p:nvPr>
        </p:nvSpPr>
        <p:spPr>
          <a:xfrm>
            <a:off x="477125" y="4010200"/>
            <a:ext cx="3377400" cy="749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Mobile Media - defects</a:t>
            </a:r>
            <a:endParaRPr sz="1200">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(second version)</a:t>
            </a:r>
            <a:endParaRPr sz="1200">
              <a:solidFill>
                <a:srgbClr val="3F5378"/>
              </a:solidFill>
              <a:latin typeface="Roboto"/>
              <a:ea typeface="Roboto"/>
              <a:cs typeface="Roboto"/>
              <a:sym typeface="Roboto"/>
            </a:endParaRPr>
          </a:p>
        </p:txBody>
      </p:sp>
      <p:sp>
        <p:nvSpPr>
          <p:cNvPr id="218" name="Google Shape;218;p12"/>
          <p:cNvSpPr txBox="1"/>
          <p:nvPr>
            <p:ph type="title"/>
          </p:nvPr>
        </p:nvSpPr>
        <p:spPr>
          <a:xfrm>
            <a:off x="5896975" y="4245700"/>
            <a:ext cx="2313000" cy="5136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Mobile Media - </a:t>
            </a:r>
            <a:r>
              <a:rPr lang="pt-BR" sz="1200">
                <a:solidFill>
                  <a:srgbClr val="3F5378"/>
                </a:solidFill>
                <a:latin typeface="Roboto"/>
                <a:ea typeface="Roboto"/>
                <a:cs typeface="Roboto"/>
                <a:sym typeface="Roboto"/>
              </a:rPr>
              <a:t>oracle</a:t>
            </a:r>
            <a:endParaRPr sz="1200">
              <a:solidFill>
                <a:srgbClr val="3F5378"/>
              </a:solidFill>
              <a:latin typeface="Roboto"/>
              <a:ea typeface="Roboto"/>
              <a:cs typeface="Roboto"/>
              <a:sym typeface="Roboto"/>
            </a:endParaRPr>
          </a:p>
          <a:p>
            <a:pPr indent="0" lvl="0" marL="0" rtl="0" algn="ctr">
              <a:lnSpc>
                <a:spcPct val="100000"/>
              </a:lnSpc>
              <a:spcBef>
                <a:spcPts val="0"/>
              </a:spcBef>
              <a:spcAft>
                <a:spcPts val="0"/>
              </a:spcAft>
              <a:buSzPts val="2400"/>
              <a:buNone/>
            </a:pPr>
            <a:r>
              <a:rPr lang="pt-BR" sz="1200">
                <a:solidFill>
                  <a:srgbClr val="3F5378"/>
                </a:solidFill>
                <a:latin typeface="Roboto"/>
                <a:ea typeface="Roboto"/>
                <a:cs typeface="Roboto"/>
                <a:sym typeface="Roboto"/>
              </a:rPr>
              <a:t>(first version)</a:t>
            </a:r>
            <a:endParaRPr sz="1200">
              <a:solidFill>
                <a:srgbClr val="3F5378"/>
              </a:solidFill>
              <a:latin typeface="Roboto"/>
              <a:ea typeface="Roboto"/>
              <a:cs typeface="Roboto"/>
              <a:sym typeface="Roboto"/>
            </a:endParaRPr>
          </a:p>
        </p:txBody>
      </p:sp>
      <p:sp>
        <p:nvSpPr>
          <p:cNvPr id="219" name="Google Shape;219;p12"/>
          <p:cNvSpPr/>
          <p:nvPr/>
        </p:nvSpPr>
        <p:spPr>
          <a:xfrm>
            <a:off x="818000" y="2351375"/>
            <a:ext cx="1065900" cy="513600"/>
          </a:xfrm>
          <a:prstGeom prst="ellipse">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12"/>
          <p:cNvSpPr txBox="1"/>
          <p:nvPr/>
        </p:nvSpPr>
        <p:spPr>
          <a:xfrm>
            <a:off x="878200" y="19709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21" name="Google Shape;221;p12"/>
          <p:cNvSpPr txBox="1"/>
          <p:nvPr>
            <p:ph idx="4294967295" type="body"/>
          </p:nvPr>
        </p:nvSpPr>
        <p:spPr>
          <a:xfrm>
            <a:off x="4586800" y="5280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1.1;</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Destroy 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a:t>
            </a:r>
            <a:r>
              <a:rPr b="1" lang="pt-BR" sz="2300"/>
              <a:t>dentified </a:t>
            </a:r>
            <a:r>
              <a:rPr b="1" lang="pt-BR" sz="2300"/>
              <a:t>Defect: </a:t>
            </a:r>
            <a:r>
              <a:rPr lang="pt-BR" sz="2300"/>
              <a:t>This element cannot be traced back to the original version.</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l">
              <a:lnSpc>
                <a:spcPct val="100000"/>
              </a:lnSpc>
              <a:spcBef>
                <a:spcPts val="600"/>
              </a:spcBef>
              <a:spcAft>
                <a:spcPts val="0"/>
              </a:spcAft>
              <a:buSzPts val="3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1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7" name="Google Shape;227;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28" name="Google Shape;228;p13"/>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solidFill>
                  <a:srgbClr val="3F5378"/>
                </a:solidFill>
              </a:rPr>
              <a:t>INSTRUÇÕES </a:t>
            </a:r>
            <a:endParaRPr sz="2100">
              <a:solidFill>
                <a:srgbClr val="3F5378"/>
              </a:solidFill>
            </a:endParaRPr>
          </a:p>
          <a:p>
            <a:pPr indent="0" lvl="0" marL="0" rtl="0" algn="l">
              <a:lnSpc>
                <a:spcPct val="100000"/>
              </a:lnSpc>
              <a:spcBef>
                <a:spcPts val="600"/>
              </a:spcBef>
              <a:spcAft>
                <a:spcPts val="0"/>
              </a:spcAft>
              <a:buSzPts val="2600"/>
              <a:buNone/>
            </a:pPr>
            <a:r>
              <a:rPr lang="pt-BR" sz="2100">
                <a:solidFill>
                  <a:srgbClr val="3F5378"/>
                </a:solidFill>
              </a:rPr>
              <a:t>SECUNDÁRIAS</a:t>
            </a:r>
            <a:endParaRPr sz="2100">
              <a:solidFill>
                <a:srgbClr val="3F5378"/>
              </a:solidFill>
            </a:endParaRPr>
          </a:p>
        </p:txBody>
      </p:sp>
      <p:pic>
        <p:nvPicPr>
          <p:cNvPr id="229" name="Google Shape;229;p13"/>
          <p:cNvPicPr preferRelativeResize="0"/>
          <p:nvPr/>
        </p:nvPicPr>
        <p:blipFill rotWithShape="1">
          <a:blip r:embed="rId3">
            <a:alphaModFix/>
          </a:blip>
          <a:srcRect b="0" l="0" r="0" t="63290"/>
          <a:stretch/>
        </p:blipFill>
        <p:spPr>
          <a:xfrm>
            <a:off x="3041425" y="1700776"/>
            <a:ext cx="5793975" cy="2496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id="234" name="Google Shape;234;p14"/>
          <p:cNvPicPr preferRelativeResize="0"/>
          <p:nvPr/>
        </p:nvPicPr>
        <p:blipFill rotWithShape="1">
          <a:blip r:embed="rId3">
            <a:alphaModFix/>
          </a:blip>
          <a:srcRect b="31896" l="57758" r="0" t="10152"/>
          <a:stretch/>
        </p:blipFill>
        <p:spPr>
          <a:xfrm>
            <a:off x="429500" y="1190625"/>
            <a:ext cx="4223525" cy="3507974"/>
          </a:xfrm>
          <a:prstGeom prst="rect">
            <a:avLst/>
          </a:prstGeom>
          <a:noFill/>
          <a:ln>
            <a:noFill/>
          </a:ln>
        </p:spPr>
      </p:pic>
      <p:sp>
        <p:nvSpPr>
          <p:cNvPr id="235" name="Google Shape;235;p14"/>
          <p:cNvSpPr/>
          <p:nvPr/>
        </p:nvSpPr>
        <p:spPr>
          <a:xfrm>
            <a:off x="3051725" y="129120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4"/>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2.2;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PlayMedia;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lang="pt-BR" sz="2300"/>
              <a:t> </a:t>
            </a:r>
            <a:r>
              <a:rPr lang="pt-BR" sz="2300"/>
              <a:t>The name of the variability has already been defined by another variability.</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l">
              <a:lnSpc>
                <a:spcPct val="100000"/>
              </a:lnSpc>
              <a:spcBef>
                <a:spcPts val="600"/>
              </a:spcBef>
              <a:spcAft>
                <a:spcPts val="0"/>
              </a:spcAft>
              <a:buSzPts val="3000"/>
              <a:buNone/>
            </a:pPr>
            <a:r>
              <a:t/>
            </a:r>
            <a:endParaRPr/>
          </a:p>
        </p:txBody>
      </p:sp>
      <p:sp>
        <p:nvSpPr>
          <p:cNvPr id="237" name="Google Shape;237;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8" name="Google Shape;238;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39" name="Google Shape;239;p14"/>
          <p:cNvSpPr/>
          <p:nvPr/>
        </p:nvSpPr>
        <p:spPr>
          <a:xfrm>
            <a:off x="3051725" y="3684925"/>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4"/>
          <p:cNvSpPr txBox="1"/>
          <p:nvPr/>
        </p:nvSpPr>
        <p:spPr>
          <a:xfrm>
            <a:off x="3858975" y="10401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pic>
        <p:nvPicPr>
          <p:cNvPr id="241" name="Google Shape;241;p14"/>
          <p:cNvPicPr preferRelativeResize="0"/>
          <p:nvPr/>
        </p:nvPicPr>
        <p:blipFill rotWithShape="1">
          <a:blip r:embed="rId3">
            <a:alphaModFix/>
          </a:blip>
          <a:srcRect b="37818" l="0" r="75612" t="10388"/>
          <a:stretch/>
        </p:blipFill>
        <p:spPr>
          <a:xfrm>
            <a:off x="86750" y="276075"/>
            <a:ext cx="2611375" cy="3357501"/>
          </a:xfrm>
          <a:prstGeom prst="rect">
            <a:avLst/>
          </a:prstGeom>
          <a:noFill/>
          <a:ln>
            <a:noFill/>
          </a:ln>
        </p:spPr>
      </p:pic>
      <p:sp>
        <p:nvSpPr>
          <p:cNvPr id="242" name="Google Shape;242;p14"/>
          <p:cNvSpPr txBox="1"/>
          <p:nvPr/>
        </p:nvSpPr>
        <p:spPr>
          <a:xfrm>
            <a:off x="4058125" y="37464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gtEl>
                                        <p:attrNameLst>
                                          <p:attrName>style.visibility</p:attrName>
                                        </p:attrNameLst>
                                      </p:cBhvr>
                                      <p:to>
                                        <p:strVal val="visible"/>
                                      </p:to>
                                    </p:set>
                                    <p:animEffect filter="fade" transition="in">
                                      <p:cBhvr>
                                        <p:cTn dur="1000"/>
                                        <p:tgtEl>
                                          <p:spTgt spid="2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1000"/>
                                        <p:tgtEl>
                                          <p:spTgt spid="2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5"/>
          <p:cNvSpPr/>
          <p:nvPr/>
        </p:nvSpPr>
        <p:spPr>
          <a:xfrm>
            <a:off x="594900" y="2340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5"/>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49" name="Google Shape;249;p15"/>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50" name="Google Shape;250;p15"/>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3.1;</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Manage Video</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lang="pt-BR" sz="2300"/>
              <a:t> </a:t>
            </a:r>
            <a:r>
              <a:rPr lang="pt-BR" sz="2300"/>
              <a:t>The element is not present in the inspected version.</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l">
              <a:lnSpc>
                <a:spcPct val="100000"/>
              </a:lnSpc>
              <a:spcBef>
                <a:spcPts val="600"/>
              </a:spcBef>
              <a:spcAft>
                <a:spcPts val="0"/>
              </a:spcAft>
              <a:buSzPts val="3000"/>
              <a:buNone/>
            </a:pPr>
            <a:r>
              <a:t/>
            </a:r>
            <a:endParaRPr/>
          </a:p>
        </p:txBody>
      </p:sp>
      <p:sp>
        <p:nvSpPr>
          <p:cNvPr id="251" name="Google Shape;251;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pic>
        <p:nvPicPr>
          <p:cNvPr id="253" name="Google Shape;253;p15"/>
          <p:cNvPicPr preferRelativeResize="0"/>
          <p:nvPr/>
        </p:nvPicPr>
        <p:blipFill rotWithShape="1">
          <a:blip r:embed="rId3">
            <a:alphaModFix/>
          </a:blip>
          <a:srcRect b="16838" l="44722" r="16666" t="34982"/>
          <a:stretch/>
        </p:blipFill>
        <p:spPr>
          <a:xfrm>
            <a:off x="117975" y="1025175"/>
            <a:ext cx="4385400" cy="371416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0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9" name="Google Shape;259;p16"/>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Seventeen defects were identified for the DAM perspective</a:t>
            </a:r>
            <a:endParaRPr>
              <a:solidFill>
                <a:srgbClr val="3F5378"/>
              </a:solidFill>
            </a:endParaRPr>
          </a:p>
        </p:txBody>
      </p:sp>
      <p:sp>
        <p:nvSpPr>
          <p:cNvPr id="260" name="Google Shape;260;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1" name="Google Shape;261;p16"/>
          <p:cNvPicPr preferRelativeResize="0"/>
          <p:nvPr/>
        </p:nvPicPr>
        <p:blipFill>
          <a:blip r:embed="rId3">
            <a:alphaModFix/>
          </a:blip>
          <a:stretch>
            <a:fillRect/>
          </a:stretch>
        </p:blipFill>
        <p:spPr>
          <a:xfrm>
            <a:off x="3854525" y="76200"/>
            <a:ext cx="3482100" cy="49910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67" name="Google Shape;267;p17"/>
          <p:cNvSpPr txBox="1"/>
          <p:nvPr>
            <p:ph idx="4294967295" type="body"/>
          </p:nvPr>
        </p:nvSpPr>
        <p:spPr>
          <a:xfrm>
            <a:off x="1215775" y="3768575"/>
            <a:ext cx="6312600" cy="1041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3000"/>
              <a:buNone/>
            </a:pPr>
            <a:r>
              <a:rPr lang="pt-BR" sz="2100">
                <a:solidFill>
                  <a:srgbClr val="3F5378"/>
                </a:solidFill>
              </a:rPr>
              <a:t>TRACEABILITY BETWEEN CLASS AND USE CASE </a:t>
            </a:r>
            <a:r>
              <a:rPr lang="pt-BR" sz="2100">
                <a:solidFill>
                  <a:srgbClr val="3F5378"/>
                </a:solidFill>
              </a:rPr>
              <a:t>DIAGRAMS</a:t>
            </a:r>
            <a:endParaRPr sz="2100">
              <a:solidFill>
                <a:srgbClr val="3F5378"/>
              </a:solidFill>
            </a:endParaRPr>
          </a:p>
        </p:txBody>
      </p:sp>
      <p:sp>
        <p:nvSpPr>
          <p:cNvPr id="268" name="Google Shape;268;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9" name="Google Shape;269;p17"/>
          <p:cNvPicPr preferRelativeResize="0"/>
          <p:nvPr/>
        </p:nvPicPr>
        <p:blipFill rotWithShape="1">
          <a:blip r:embed="rId3">
            <a:alphaModFix/>
          </a:blip>
          <a:srcRect b="0" l="0" r="0" t="0"/>
          <a:stretch/>
        </p:blipFill>
        <p:spPr>
          <a:xfrm>
            <a:off x="4327523" y="731700"/>
            <a:ext cx="4757575" cy="2880100"/>
          </a:xfrm>
          <a:prstGeom prst="flowChartInputOutput">
            <a:avLst/>
          </a:prstGeom>
          <a:noFill/>
          <a:ln cap="flat" cmpd="sng" w="38100">
            <a:solidFill>
              <a:schemeClr val="dk2"/>
            </a:solidFill>
            <a:prstDash val="solid"/>
            <a:round/>
            <a:headEnd len="sm" w="sm" type="none"/>
            <a:tailEnd len="sm" w="sm" type="none"/>
          </a:ln>
        </p:spPr>
      </p:pic>
      <p:pic>
        <p:nvPicPr>
          <p:cNvPr id="270" name="Google Shape;270;p17"/>
          <p:cNvPicPr preferRelativeResize="0"/>
          <p:nvPr/>
        </p:nvPicPr>
        <p:blipFill rotWithShape="1">
          <a:blip r:embed="rId4">
            <a:alphaModFix/>
          </a:blip>
          <a:srcRect b="0" l="0" r="0" t="0"/>
          <a:stretch/>
        </p:blipFill>
        <p:spPr>
          <a:xfrm>
            <a:off x="508702" y="731700"/>
            <a:ext cx="4511023" cy="2880100"/>
          </a:xfrm>
          <a:prstGeom prst="flowChartInputOutput">
            <a:avLst/>
          </a:prstGeom>
          <a:noFill/>
          <a:ln cap="flat" cmpd="sng" w="38100">
            <a:solidFill>
              <a:srgbClr val="3F5378"/>
            </a:solidFill>
            <a:prstDash val="solid"/>
            <a:round/>
            <a:headEnd len="sm" w="sm" type="none"/>
            <a:tailEnd len="sm" w="sm" type="none"/>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6" name="Google Shape;276;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77" name="Google Shape;277;p18"/>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solidFill>
                  <a:srgbClr val="3F5378"/>
                </a:solidFill>
              </a:rPr>
              <a:t>INSTRUCTIONS </a:t>
            </a:r>
            <a:endParaRPr sz="2100">
              <a:solidFill>
                <a:srgbClr val="3F5378"/>
              </a:solidFill>
            </a:endParaRPr>
          </a:p>
          <a:p>
            <a:pPr indent="0" lvl="0" marL="0" rtl="0" algn="l">
              <a:lnSpc>
                <a:spcPct val="100000"/>
              </a:lnSpc>
              <a:spcBef>
                <a:spcPts val="600"/>
              </a:spcBef>
              <a:spcAft>
                <a:spcPts val="0"/>
              </a:spcAft>
              <a:buSzPts val="2600"/>
              <a:buNone/>
            </a:pPr>
            <a:r>
              <a:t/>
            </a:r>
            <a:endParaRPr sz="2100">
              <a:solidFill>
                <a:srgbClr val="3F5378"/>
              </a:solidFill>
            </a:endParaRPr>
          </a:p>
        </p:txBody>
      </p:sp>
      <p:pic>
        <p:nvPicPr>
          <p:cNvPr id="278" name="Google Shape;278;p18"/>
          <p:cNvPicPr preferRelativeResize="0"/>
          <p:nvPr/>
        </p:nvPicPr>
        <p:blipFill>
          <a:blip r:embed="rId3">
            <a:alphaModFix/>
          </a:blip>
          <a:stretch>
            <a:fillRect/>
          </a:stretch>
        </p:blipFill>
        <p:spPr>
          <a:xfrm>
            <a:off x="2514275" y="1766600"/>
            <a:ext cx="6629726" cy="19577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id="283" name="Google Shape;283;p19"/>
          <p:cNvPicPr preferRelativeResize="0"/>
          <p:nvPr/>
        </p:nvPicPr>
        <p:blipFill rotWithShape="1">
          <a:blip r:embed="rId3">
            <a:alphaModFix/>
          </a:blip>
          <a:srcRect b="0" l="0" r="0" t="0"/>
          <a:stretch/>
        </p:blipFill>
        <p:spPr>
          <a:xfrm>
            <a:off x="975900" y="1534938"/>
            <a:ext cx="2844900" cy="2651468"/>
          </a:xfrm>
          <a:prstGeom prst="rect">
            <a:avLst/>
          </a:prstGeom>
          <a:noFill/>
          <a:ln>
            <a:noFill/>
          </a:ln>
        </p:spPr>
      </p:pic>
      <p:sp>
        <p:nvSpPr>
          <p:cNvPr id="284" name="Google Shape;284;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CLASS - USE CASE</a:t>
            </a:r>
            <a:endParaRPr/>
          </a:p>
        </p:txBody>
      </p:sp>
      <p:sp>
        <p:nvSpPr>
          <p:cNvPr id="285" name="Google Shape;285;p19"/>
          <p:cNvSpPr txBox="1"/>
          <p:nvPr>
            <p:ph idx="1" type="body"/>
          </p:nvPr>
        </p:nvSpPr>
        <p:spPr>
          <a:xfrm>
            <a:off x="4742000" y="1228675"/>
            <a:ext cx="4022100" cy="34164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100"/>
              <a:buNone/>
            </a:pPr>
            <a:r>
              <a:rPr b="1" lang="pt-BR">
                <a:solidFill>
                  <a:schemeClr val="dk1"/>
                </a:solidFill>
              </a:rPr>
              <a:t>realizes+ e realizes- </a:t>
            </a:r>
            <a:endParaRPr b="1">
              <a:solidFill>
                <a:schemeClr val="dk1"/>
              </a:solidFill>
            </a:endParaRPr>
          </a:p>
          <a:p>
            <a:pPr indent="-361950" lvl="0" marL="457200" rtl="0" algn="l">
              <a:lnSpc>
                <a:spcPct val="100000"/>
              </a:lnSpc>
              <a:spcBef>
                <a:spcPts val="600"/>
              </a:spcBef>
              <a:spcAft>
                <a:spcPts val="0"/>
              </a:spcAft>
              <a:buClr>
                <a:srgbClr val="3F5378"/>
              </a:buClr>
              <a:buSzPts val="2100"/>
              <a:buChar char="▰"/>
            </a:pPr>
            <a:r>
              <a:rPr lang="pt-BR">
                <a:solidFill>
                  <a:schemeClr val="dk1"/>
                </a:solidFill>
              </a:rPr>
              <a:t>Define the collection of variability of lower and higher level models, respectively, that perform the variability</a:t>
            </a:r>
            <a:endParaRPr>
              <a:solidFill>
                <a:schemeClr val="dk1"/>
              </a:solidFill>
            </a:endParaRPr>
          </a:p>
          <a:p>
            <a:pPr indent="0" lvl="0" marL="457200" rtl="0" algn="l">
              <a:lnSpc>
                <a:spcPct val="100000"/>
              </a:lnSpc>
              <a:spcBef>
                <a:spcPts val="600"/>
              </a:spcBef>
              <a:spcAft>
                <a:spcPts val="0"/>
              </a:spcAft>
              <a:buNone/>
            </a:pPr>
            <a:r>
              <a:t/>
            </a:r>
            <a:endParaRPr>
              <a:solidFill>
                <a:schemeClr val="dk1"/>
              </a:solidFill>
            </a:endParaRPr>
          </a:p>
          <a:p>
            <a:pPr indent="-361950" lvl="0" marL="457200" rtl="0" algn="l">
              <a:lnSpc>
                <a:spcPct val="100000"/>
              </a:lnSpc>
              <a:spcBef>
                <a:spcPts val="600"/>
              </a:spcBef>
              <a:spcAft>
                <a:spcPts val="0"/>
              </a:spcAft>
              <a:buClr>
                <a:srgbClr val="3F5378"/>
              </a:buClr>
              <a:buSzPts val="2100"/>
              <a:buChar char="▰"/>
            </a:pPr>
            <a:r>
              <a:rPr lang="pt-BR">
                <a:solidFill>
                  <a:schemeClr val="dk1"/>
                </a:solidFill>
              </a:rPr>
              <a:t>class diagram</a:t>
            </a:r>
            <a:endParaRPr>
              <a:solidFill>
                <a:schemeClr val="dk1"/>
              </a:solidFill>
            </a:endParaRPr>
          </a:p>
          <a:p>
            <a:pPr indent="-361950" lvl="1" marL="914400" rtl="0" algn="l">
              <a:lnSpc>
                <a:spcPct val="100000"/>
              </a:lnSpc>
              <a:spcBef>
                <a:spcPts val="600"/>
              </a:spcBef>
              <a:spcAft>
                <a:spcPts val="0"/>
              </a:spcAft>
              <a:buClr>
                <a:srgbClr val="3F5378"/>
              </a:buClr>
              <a:buSzPts val="2100"/>
              <a:buChar char="●"/>
            </a:pPr>
            <a:r>
              <a:rPr lang="pt-BR">
                <a:solidFill>
                  <a:schemeClr val="dk1"/>
                </a:solidFill>
              </a:rPr>
              <a:t>+ : use case</a:t>
            </a:r>
            <a:endParaRPr>
              <a:solidFill>
                <a:schemeClr val="dk1"/>
              </a:solidFill>
            </a:endParaRPr>
          </a:p>
          <a:p>
            <a:pPr indent="-361950" lvl="1" marL="914400" rtl="0" algn="l">
              <a:lnSpc>
                <a:spcPct val="100000"/>
              </a:lnSpc>
              <a:spcBef>
                <a:spcPts val="600"/>
              </a:spcBef>
              <a:spcAft>
                <a:spcPts val="0"/>
              </a:spcAft>
              <a:buClr>
                <a:srgbClr val="3F5378"/>
              </a:buClr>
              <a:buSzPts val="2100"/>
              <a:buChar char="●"/>
            </a:pPr>
            <a:r>
              <a:rPr lang="pt-BR">
                <a:solidFill>
                  <a:schemeClr val="dk1"/>
                </a:solidFill>
              </a:rPr>
              <a:t>- : component</a:t>
            </a:r>
            <a:endParaRPr>
              <a:solidFill>
                <a:schemeClr val="dk1"/>
              </a:solidFill>
            </a:endParaRPr>
          </a:p>
        </p:txBody>
      </p:sp>
      <p:sp>
        <p:nvSpPr>
          <p:cNvPr id="286" name="Google Shape;286;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87" name="Google Shape;287;p19"/>
          <p:cNvSpPr/>
          <p:nvPr/>
        </p:nvSpPr>
        <p:spPr>
          <a:xfrm>
            <a:off x="1013150" y="3347575"/>
            <a:ext cx="2844900" cy="749100"/>
          </a:xfrm>
          <a:prstGeom prst="ellipse">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idx="1" type="body"/>
          </p:nvPr>
        </p:nvSpPr>
        <p:spPr>
          <a:xfrm>
            <a:off x="421350" y="1076275"/>
            <a:ext cx="8112900" cy="3416400"/>
          </a:xfrm>
          <a:prstGeom prst="rect">
            <a:avLst/>
          </a:prstGeom>
          <a:noFill/>
          <a:ln>
            <a:noFill/>
          </a:ln>
        </p:spPr>
        <p:txBody>
          <a:bodyPr anchorCtr="0" anchor="t" bIns="91425" lIns="91425" spcFirstLastPara="1" rIns="91425" wrap="square" tIns="91425">
            <a:noAutofit/>
          </a:bodyPr>
          <a:lstStyle/>
          <a:p>
            <a:pPr indent="0" lvl="0" marL="457200" rtl="0" algn="just">
              <a:lnSpc>
                <a:spcPct val="100000"/>
              </a:lnSpc>
              <a:spcBef>
                <a:spcPts val="0"/>
              </a:spcBef>
              <a:spcAft>
                <a:spcPts val="0"/>
              </a:spcAft>
              <a:buNone/>
            </a:pPr>
            <a:r>
              <a:rPr lang="pt-BR"/>
              <a:t>The Domain Asset Manager must:</a:t>
            </a:r>
            <a:endParaRPr/>
          </a:p>
          <a:p>
            <a:pPr indent="0" lvl="0" marL="457200" rtl="0" algn="just">
              <a:lnSpc>
                <a:spcPct val="100000"/>
              </a:lnSpc>
              <a:spcBef>
                <a:spcPts val="0"/>
              </a:spcBef>
              <a:spcAft>
                <a:spcPts val="0"/>
              </a:spcAft>
              <a:buNone/>
            </a:pPr>
            <a:r>
              <a:t/>
            </a:r>
            <a:endParaRPr/>
          </a:p>
          <a:p>
            <a:pPr indent="-361950" lvl="0" marL="457200" rtl="0" algn="just">
              <a:lnSpc>
                <a:spcPct val="100000"/>
              </a:lnSpc>
              <a:spcBef>
                <a:spcPts val="0"/>
              </a:spcBef>
              <a:spcAft>
                <a:spcPts val="0"/>
              </a:spcAft>
              <a:buSzPts val="2100"/>
              <a:buChar char="▰"/>
            </a:pPr>
            <a:r>
              <a:rPr lang="pt-BR"/>
              <a:t>maintain valid version and configuration of domain assets and variants; and</a:t>
            </a:r>
            <a:endParaRPr/>
          </a:p>
          <a:p>
            <a:pPr indent="-381000" lvl="1" marL="914400" rtl="0" algn="just">
              <a:lnSpc>
                <a:spcPct val="100000"/>
              </a:lnSpc>
              <a:spcBef>
                <a:spcPts val="0"/>
              </a:spcBef>
              <a:spcAft>
                <a:spcPts val="0"/>
              </a:spcAft>
              <a:buSzPts val="2400"/>
              <a:buChar char="●"/>
            </a:pPr>
            <a:r>
              <a:rPr lang="pt-BR"/>
              <a:t>Version control.</a:t>
            </a:r>
            <a:endParaRPr/>
          </a:p>
          <a:p>
            <a:pPr indent="-361950" lvl="0" marL="457200" rtl="0" algn="just">
              <a:lnSpc>
                <a:spcPct val="100000"/>
              </a:lnSpc>
              <a:spcBef>
                <a:spcPts val="0"/>
              </a:spcBef>
              <a:spcAft>
                <a:spcPts val="0"/>
              </a:spcAft>
              <a:buSzPts val="2100"/>
              <a:buChar char="▰"/>
            </a:pPr>
            <a:r>
              <a:rPr lang="pt-BR"/>
              <a:t>traceability between variants.</a:t>
            </a:r>
            <a:endParaRPr/>
          </a:p>
          <a:p>
            <a:pPr indent="0" lvl="0" marL="0" rtl="0" algn="just">
              <a:lnSpc>
                <a:spcPct val="100000"/>
              </a:lnSpc>
              <a:spcBef>
                <a:spcPts val="0"/>
              </a:spcBef>
              <a:spcAft>
                <a:spcPts val="0"/>
              </a:spcAft>
              <a:buNone/>
            </a:pPr>
            <a:r>
              <a:t/>
            </a:r>
            <a:endParaRPr/>
          </a:p>
        </p:txBody>
      </p:sp>
      <p:sp>
        <p:nvSpPr>
          <p:cNvPr id="112" name="Google Shape;11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13" name="Google Shape;113;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Domain Asset Manager </a:t>
            </a:r>
            <a:r>
              <a:rPr lang="pt-BR">
                <a:solidFill>
                  <a:schemeClr val="lt1"/>
                </a:solidFill>
              </a:rPr>
              <a:t>(DAM)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93" name="Google Shape;293;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94" name="Google Shape;294;p20"/>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pic>
        <p:nvPicPr>
          <p:cNvPr id="295" name="Google Shape;295;p20"/>
          <p:cNvPicPr preferRelativeResize="0"/>
          <p:nvPr/>
        </p:nvPicPr>
        <p:blipFill rotWithShape="1">
          <a:blip r:embed="rId3">
            <a:alphaModFix/>
          </a:blip>
          <a:srcRect b="0" l="0" r="0" t="0"/>
          <a:stretch/>
        </p:blipFill>
        <p:spPr>
          <a:xfrm>
            <a:off x="867575" y="276075"/>
            <a:ext cx="7973951" cy="47892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CLASSE - CASO DE USO</a:t>
            </a:r>
            <a:endParaRPr/>
          </a:p>
        </p:txBody>
      </p:sp>
      <p:pic>
        <p:nvPicPr>
          <p:cNvPr id="301" name="Google Shape;301;p21"/>
          <p:cNvPicPr preferRelativeResize="0"/>
          <p:nvPr/>
        </p:nvPicPr>
        <p:blipFill rotWithShape="1">
          <a:blip r:embed="rId3">
            <a:alphaModFix/>
          </a:blip>
          <a:srcRect b="56775" l="0" r="42078" t="0"/>
          <a:stretch/>
        </p:blipFill>
        <p:spPr>
          <a:xfrm>
            <a:off x="229900" y="1342275"/>
            <a:ext cx="4727700" cy="2135700"/>
          </a:xfrm>
          <a:prstGeom prst="rect">
            <a:avLst/>
          </a:prstGeom>
          <a:noFill/>
          <a:ln>
            <a:noFill/>
          </a:ln>
        </p:spPr>
      </p:pic>
      <p:pic>
        <p:nvPicPr>
          <p:cNvPr id="302" name="Google Shape;302;p21"/>
          <p:cNvPicPr preferRelativeResize="0"/>
          <p:nvPr/>
        </p:nvPicPr>
        <p:blipFill rotWithShape="1">
          <a:blip r:embed="rId3">
            <a:alphaModFix/>
          </a:blip>
          <a:srcRect b="0" l="54418" r="1790" t="7629"/>
          <a:stretch/>
        </p:blipFill>
        <p:spPr>
          <a:xfrm>
            <a:off x="5092825" y="82050"/>
            <a:ext cx="3899100" cy="4979400"/>
          </a:xfrm>
          <a:prstGeom prst="rect">
            <a:avLst/>
          </a:prstGeom>
          <a:noFill/>
          <a:ln>
            <a:noFill/>
          </a:ln>
        </p:spPr>
      </p:pic>
      <p:sp>
        <p:nvSpPr>
          <p:cNvPr id="303" name="Google Shape;303;p2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304" name="Google Shape;304;p21"/>
          <p:cNvSpPr txBox="1"/>
          <p:nvPr/>
        </p:nvSpPr>
        <p:spPr>
          <a:xfrm>
            <a:off x="229900" y="589050"/>
            <a:ext cx="4727700" cy="4879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DIF FORM</a:t>
            </a:r>
            <a:endParaRPr b="1" i="0" sz="2300" u="none" cap="none" strike="noStrike">
              <a:solidFill>
                <a:srgbClr val="222222"/>
              </a:solidFill>
              <a:latin typeface="Roboto"/>
              <a:ea typeface="Roboto"/>
              <a:cs typeface="Roboto"/>
              <a:sym typeface="Roboto"/>
            </a:endParaRPr>
          </a:p>
          <a:p>
            <a:pPr indent="0" lvl="0" marL="0" marR="0" rtl="0" algn="ctr">
              <a:lnSpc>
                <a:spcPct val="100000"/>
              </a:lnSpc>
              <a:spcBef>
                <a:spcPts val="600"/>
              </a:spcBef>
              <a:spcAft>
                <a:spcPts val="0"/>
              </a:spcAft>
              <a:buClr>
                <a:srgbClr val="000000"/>
              </a:buClr>
              <a:buSzPts val="500"/>
              <a:buFont typeface="Arial"/>
              <a:buNone/>
            </a:pPr>
            <a:r>
              <a:t/>
            </a:r>
            <a:endParaRPr b="1" i="0" sz="5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Diagram:</a:t>
            </a:r>
            <a:r>
              <a:rPr b="0" i="0" lang="pt-BR" sz="2300" u="none" cap="none" strike="noStrike">
                <a:solidFill>
                  <a:srgbClr val="222222"/>
                </a:solidFill>
                <a:latin typeface="Roboto"/>
                <a:ea typeface="Roboto"/>
                <a:cs typeface="Roboto"/>
                <a:sym typeface="Roboto"/>
              </a:rPr>
              <a:t> class;</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Question Number:</a:t>
            </a:r>
            <a:r>
              <a:rPr b="1" i="0" lang="pt-BR" sz="2300" u="none" cap="none" strike="noStrike">
                <a:solidFill>
                  <a:srgbClr val="222222"/>
                </a:solidFill>
                <a:latin typeface="Roboto"/>
                <a:ea typeface="Roboto"/>
                <a:cs typeface="Roboto"/>
                <a:sym typeface="Roboto"/>
              </a:rPr>
              <a:t> </a:t>
            </a:r>
            <a:r>
              <a:rPr b="0" i="0" lang="pt-BR" sz="2300" u="none" cap="none" strike="noStrike">
                <a:solidFill>
                  <a:srgbClr val="222222"/>
                </a:solidFill>
                <a:latin typeface="Roboto"/>
                <a:ea typeface="Roboto"/>
                <a:cs typeface="Roboto"/>
                <a:sym typeface="Roboto"/>
              </a:rPr>
              <a:t>4.1;</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Element:</a:t>
            </a:r>
            <a:r>
              <a:rPr b="0" i="0" lang="pt-BR" sz="2300" u="none" cap="none" strike="noStrike">
                <a:solidFill>
                  <a:srgbClr val="222222"/>
                </a:solidFill>
                <a:latin typeface="Roboto"/>
                <a:ea typeface="Roboto"/>
                <a:cs typeface="Roboto"/>
                <a:sym typeface="Roboto"/>
              </a:rPr>
              <a:t> Media Mgr;</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Identified Defect:</a:t>
            </a:r>
            <a:r>
              <a:rPr b="0" i="0" lang="pt-BR" sz="2300" u="none" cap="none" strike="noStrike">
                <a:solidFill>
                  <a:srgbClr val="222222"/>
                </a:solidFill>
                <a:latin typeface="Roboto"/>
                <a:ea typeface="Roboto"/>
                <a:cs typeface="Roboto"/>
                <a:sym typeface="Roboto"/>
              </a:rPr>
              <a:t> </a:t>
            </a:r>
            <a:r>
              <a:rPr lang="pt-BR" sz="2300">
                <a:solidFill>
                  <a:srgbClr val="222222"/>
                </a:solidFill>
                <a:latin typeface="Roboto"/>
                <a:ea typeface="Roboto"/>
                <a:cs typeface="Roboto"/>
                <a:sym typeface="Roboto"/>
              </a:rPr>
              <a:t>The variability defined in realizes+ in the class diagram was not found in the use case diagram.</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t/>
            </a:r>
            <a:endParaRPr b="0" i="0" sz="2300" u="none" cap="none" strike="noStrike">
              <a:solidFill>
                <a:srgbClr val="222222"/>
              </a:solidFill>
              <a:latin typeface="Roboto"/>
              <a:ea typeface="Roboto"/>
              <a:cs typeface="Roboto"/>
              <a:sym typeface="Roboto"/>
            </a:endParaRPr>
          </a:p>
          <a:p>
            <a:pPr indent="0" lvl="0" marL="0" marR="0" rtl="0" algn="l">
              <a:lnSpc>
                <a:spcPct val="100000"/>
              </a:lnSpc>
              <a:spcBef>
                <a:spcPts val="600"/>
              </a:spcBef>
              <a:spcAft>
                <a:spcPts val="0"/>
              </a:spcAft>
              <a:buClr>
                <a:srgbClr val="000000"/>
              </a:buClr>
              <a:buSzPts val="3000"/>
              <a:buFont typeface="Arial"/>
              <a:buNone/>
            </a:pPr>
            <a:r>
              <a:t/>
            </a:r>
            <a:endParaRPr b="0" i="0" sz="3000" u="none" cap="none" strike="noStrike">
              <a:solidFill>
                <a:srgbClr val="22222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301"/>
                                        </p:tgtEl>
                                        <p:attrNameLst>
                                          <p:attrName>style.visibility</p:attrName>
                                        </p:attrNameLst>
                                      </p:cBhvr>
                                      <p:to>
                                        <p:strVal val="hidden"/>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1000"/>
                                        <p:tgtEl>
                                          <p:spTgt spid="3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CLASSE - CASO DE USO</a:t>
            </a:r>
            <a:endParaRPr/>
          </a:p>
        </p:txBody>
      </p:sp>
      <p:pic>
        <p:nvPicPr>
          <p:cNvPr id="310" name="Google Shape;310;p22"/>
          <p:cNvPicPr preferRelativeResize="0"/>
          <p:nvPr/>
        </p:nvPicPr>
        <p:blipFill rotWithShape="1">
          <a:blip r:embed="rId3">
            <a:alphaModFix/>
          </a:blip>
          <a:srcRect b="20870" l="54419" r="-1943" t="7629"/>
          <a:stretch/>
        </p:blipFill>
        <p:spPr>
          <a:xfrm>
            <a:off x="4806275" y="340675"/>
            <a:ext cx="4231500" cy="4164900"/>
          </a:xfrm>
          <a:prstGeom prst="rect">
            <a:avLst/>
          </a:prstGeom>
          <a:noFill/>
          <a:ln>
            <a:noFill/>
          </a:ln>
        </p:spPr>
      </p:pic>
      <p:sp>
        <p:nvSpPr>
          <p:cNvPr id="311" name="Google Shape;311;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12" name="Google Shape;312;p22"/>
          <p:cNvPicPr preferRelativeResize="0"/>
          <p:nvPr/>
        </p:nvPicPr>
        <p:blipFill rotWithShape="1">
          <a:blip r:embed="rId4">
            <a:alphaModFix/>
          </a:blip>
          <a:srcRect b="24414" l="23564" r="53708" t="39728"/>
          <a:stretch/>
        </p:blipFill>
        <p:spPr>
          <a:xfrm>
            <a:off x="445375" y="440700"/>
            <a:ext cx="4231500" cy="4262100"/>
          </a:xfrm>
          <a:prstGeom prst="rect">
            <a:avLst/>
          </a:prstGeom>
          <a:noFill/>
          <a:ln>
            <a:noFill/>
          </a:ln>
        </p:spPr>
      </p:pic>
      <p:sp>
        <p:nvSpPr>
          <p:cNvPr id="313" name="Google Shape;313;p22"/>
          <p:cNvSpPr txBox="1"/>
          <p:nvPr/>
        </p:nvSpPr>
        <p:spPr>
          <a:xfrm>
            <a:off x="290100" y="590300"/>
            <a:ext cx="4727700" cy="3832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DIF FORM</a:t>
            </a:r>
            <a:endParaRPr b="1" i="0" sz="2300" u="none" cap="none" strike="noStrike">
              <a:solidFill>
                <a:srgbClr val="222222"/>
              </a:solidFill>
              <a:latin typeface="Roboto"/>
              <a:ea typeface="Roboto"/>
              <a:cs typeface="Roboto"/>
              <a:sym typeface="Roboto"/>
            </a:endParaRPr>
          </a:p>
          <a:p>
            <a:pPr indent="0" lvl="0" marL="0" marR="0" rtl="0" algn="ctr">
              <a:lnSpc>
                <a:spcPct val="100000"/>
              </a:lnSpc>
              <a:spcBef>
                <a:spcPts val="600"/>
              </a:spcBef>
              <a:spcAft>
                <a:spcPts val="0"/>
              </a:spcAft>
              <a:buClr>
                <a:srgbClr val="000000"/>
              </a:buClr>
              <a:buSzPts val="500"/>
              <a:buFont typeface="Arial"/>
              <a:buNone/>
            </a:pPr>
            <a:r>
              <a:t/>
            </a:r>
            <a:endParaRPr b="1" i="0" sz="5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Diagram:</a:t>
            </a:r>
            <a:r>
              <a:rPr b="0" i="0" lang="pt-BR" sz="2300" u="none" cap="none" strike="noStrike">
                <a:solidFill>
                  <a:srgbClr val="222222"/>
                </a:solidFill>
                <a:latin typeface="Roboto"/>
                <a:ea typeface="Roboto"/>
                <a:cs typeface="Roboto"/>
                <a:sym typeface="Roboto"/>
              </a:rPr>
              <a:t> class;</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Question Number:</a:t>
            </a:r>
            <a:r>
              <a:rPr b="1" i="0" lang="pt-BR" sz="2300" u="none" cap="none" strike="noStrike">
                <a:solidFill>
                  <a:srgbClr val="222222"/>
                </a:solidFill>
                <a:latin typeface="Roboto"/>
                <a:ea typeface="Roboto"/>
                <a:cs typeface="Roboto"/>
                <a:sym typeface="Roboto"/>
              </a:rPr>
              <a:t> </a:t>
            </a:r>
            <a:r>
              <a:rPr b="0" i="0" lang="pt-BR" sz="2300" u="none" cap="none" strike="noStrike">
                <a:solidFill>
                  <a:srgbClr val="222222"/>
                </a:solidFill>
                <a:latin typeface="Roboto"/>
                <a:ea typeface="Roboto"/>
                <a:cs typeface="Roboto"/>
                <a:sym typeface="Roboto"/>
              </a:rPr>
              <a:t>4.3;</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Element:</a:t>
            </a:r>
            <a:r>
              <a:rPr b="0" i="0" lang="pt-BR" sz="2300" u="none" cap="none" strike="noStrike">
                <a:solidFill>
                  <a:srgbClr val="222222"/>
                </a:solidFill>
                <a:latin typeface="Roboto"/>
                <a:ea typeface="Roboto"/>
                <a:cs typeface="Roboto"/>
                <a:sym typeface="Roboto"/>
              </a:rPr>
              <a:t> Media Mgr;</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Identified Defect</a:t>
            </a:r>
            <a:r>
              <a:rPr b="1" i="0" lang="pt-BR" sz="2300" u="none" cap="none" strike="noStrike">
                <a:solidFill>
                  <a:srgbClr val="222222"/>
                </a:solidFill>
                <a:latin typeface="Roboto"/>
                <a:ea typeface="Roboto"/>
                <a:cs typeface="Roboto"/>
                <a:sym typeface="Roboto"/>
              </a:rPr>
              <a:t>:</a:t>
            </a:r>
            <a:r>
              <a:rPr b="0" i="0" lang="pt-BR" sz="2300" u="none" cap="none" strike="noStrike">
                <a:solidFill>
                  <a:srgbClr val="222222"/>
                </a:solidFill>
                <a:latin typeface="Roboto"/>
                <a:ea typeface="Roboto"/>
                <a:cs typeface="Roboto"/>
                <a:sym typeface="Roboto"/>
              </a:rPr>
              <a:t> </a:t>
            </a:r>
            <a:r>
              <a:rPr lang="pt-BR" sz="2300">
                <a:solidFill>
                  <a:srgbClr val="222222"/>
                </a:solidFill>
                <a:latin typeface="Roboto"/>
                <a:ea typeface="Roboto"/>
                <a:cs typeface="Roboto"/>
                <a:sym typeface="Roboto"/>
              </a:rPr>
              <a:t>The use case diagram's variability related to the Manage Media use case, named for now as “sending media” was missing from the realizes+ set.</a:t>
            </a:r>
            <a:endParaRPr b="0" i="0" sz="3000" u="none" cap="none" strike="noStrike">
              <a:solidFill>
                <a:srgbClr val="22222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312"/>
                                        </p:tgtEl>
                                        <p:attrNameLst>
                                          <p:attrName>style.visibility</p:attrName>
                                        </p:attrNameLst>
                                      </p:cBhvr>
                                      <p:to>
                                        <p:strVal val="hidden"/>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CLASSE - CASO DE USO</a:t>
            </a:r>
            <a:endParaRPr/>
          </a:p>
        </p:txBody>
      </p:sp>
      <p:pic>
        <p:nvPicPr>
          <p:cNvPr id="319" name="Google Shape;319;p23"/>
          <p:cNvPicPr preferRelativeResize="0"/>
          <p:nvPr/>
        </p:nvPicPr>
        <p:blipFill rotWithShape="1">
          <a:blip r:embed="rId3">
            <a:alphaModFix/>
          </a:blip>
          <a:srcRect b="20870" l="54419" r="-1943" t="7629"/>
          <a:stretch/>
        </p:blipFill>
        <p:spPr>
          <a:xfrm>
            <a:off x="4806275" y="340675"/>
            <a:ext cx="4231500" cy="4164900"/>
          </a:xfrm>
          <a:prstGeom prst="rect">
            <a:avLst/>
          </a:prstGeom>
          <a:noFill/>
          <a:ln>
            <a:noFill/>
          </a:ln>
        </p:spPr>
      </p:pic>
      <p:sp>
        <p:nvSpPr>
          <p:cNvPr id="320" name="Google Shape;320;p2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21" name="Google Shape;321;p23"/>
          <p:cNvPicPr preferRelativeResize="0"/>
          <p:nvPr/>
        </p:nvPicPr>
        <p:blipFill rotWithShape="1">
          <a:blip r:embed="rId4">
            <a:alphaModFix/>
          </a:blip>
          <a:srcRect b="0" l="54430" r="22843" t="64142"/>
          <a:stretch/>
        </p:blipFill>
        <p:spPr>
          <a:xfrm>
            <a:off x="574775" y="440700"/>
            <a:ext cx="4231500" cy="4262100"/>
          </a:xfrm>
          <a:prstGeom prst="rect">
            <a:avLst/>
          </a:prstGeom>
          <a:noFill/>
          <a:ln>
            <a:noFill/>
          </a:ln>
        </p:spPr>
      </p:pic>
      <p:sp>
        <p:nvSpPr>
          <p:cNvPr id="322" name="Google Shape;322;p23"/>
          <p:cNvSpPr txBox="1"/>
          <p:nvPr/>
        </p:nvSpPr>
        <p:spPr>
          <a:xfrm>
            <a:off x="80550" y="288300"/>
            <a:ext cx="4727700" cy="5233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DIF FORM</a:t>
            </a:r>
            <a:endParaRPr b="1" i="0" sz="2300" u="none" cap="none" strike="noStrike">
              <a:solidFill>
                <a:srgbClr val="222222"/>
              </a:solidFill>
              <a:latin typeface="Roboto"/>
              <a:ea typeface="Roboto"/>
              <a:cs typeface="Roboto"/>
              <a:sym typeface="Roboto"/>
            </a:endParaRPr>
          </a:p>
          <a:p>
            <a:pPr indent="0" lvl="0" marL="0" marR="0" rtl="0" algn="ctr">
              <a:lnSpc>
                <a:spcPct val="100000"/>
              </a:lnSpc>
              <a:spcBef>
                <a:spcPts val="600"/>
              </a:spcBef>
              <a:spcAft>
                <a:spcPts val="0"/>
              </a:spcAft>
              <a:buClr>
                <a:srgbClr val="000000"/>
              </a:buClr>
              <a:buSzPts val="500"/>
              <a:buFont typeface="Arial"/>
              <a:buNone/>
            </a:pPr>
            <a:r>
              <a:t/>
            </a:r>
            <a:endParaRPr b="1" i="0" sz="5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i="0" lang="pt-BR" sz="2300" u="none" cap="none" strike="noStrike">
                <a:solidFill>
                  <a:srgbClr val="222222"/>
                </a:solidFill>
                <a:latin typeface="Roboto"/>
                <a:ea typeface="Roboto"/>
                <a:cs typeface="Roboto"/>
                <a:sym typeface="Roboto"/>
              </a:rPr>
              <a:t>Diagram:</a:t>
            </a:r>
            <a:r>
              <a:rPr b="0" i="0" lang="pt-BR" sz="2300" u="none" cap="none" strike="noStrike">
                <a:solidFill>
                  <a:srgbClr val="222222"/>
                </a:solidFill>
                <a:latin typeface="Roboto"/>
                <a:ea typeface="Roboto"/>
                <a:cs typeface="Roboto"/>
                <a:sym typeface="Roboto"/>
              </a:rPr>
              <a:t> class;</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i="0" lang="pt-BR" sz="2300" u="none" cap="none" strike="noStrike">
                <a:solidFill>
                  <a:srgbClr val="222222"/>
                </a:solidFill>
                <a:latin typeface="Roboto"/>
                <a:ea typeface="Roboto"/>
                <a:cs typeface="Roboto"/>
                <a:sym typeface="Roboto"/>
              </a:rPr>
              <a:t>Quest</a:t>
            </a:r>
            <a:r>
              <a:rPr b="1" lang="pt-BR" sz="2300">
                <a:solidFill>
                  <a:srgbClr val="222222"/>
                </a:solidFill>
                <a:latin typeface="Roboto"/>
                <a:ea typeface="Roboto"/>
                <a:cs typeface="Roboto"/>
                <a:sym typeface="Roboto"/>
              </a:rPr>
              <a:t>ion Number</a:t>
            </a:r>
            <a:r>
              <a:rPr b="1" i="0" lang="pt-BR" sz="2300" u="none" cap="none" strike="noStrike">
                <a:solidFill>
                  <a:srgbClr val="222222"/>
                </a:solidFill>
                <a:latin typeface="Roboto"/>
                <a:ea typeface="Roboto"/>
                <a:cs typeface="Roboto"/>
                <a:sym typeface="Roboto"/>
              </a:rPr>
              <a:t>: </a:t>
            </a:r>
            <a:r>
              <a:rPr b="0" i="0" lang="pt-BR" sz="2300" u="none" cap="none" strike="noStrike">
                <a:solidFill>
                  <a:srgbClr val="222222"/>
                </a:solidFill>
                <a:latin typeface="Roboto"/>
                <a:ea typeface="Roboto"/>
                <a:cs typeface="Roboto"/>
                <a:sym typeface="Roboto"/>
              </a:rPr>
              <a:t>4.2;</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i="0" lang="pt-BR" sz="2300" u="none" cap="none" strike="noStrike">
                <a:solidFill>
                  <a:srgbClr val="222222"/>
                </a:solidFill>
                <a:latin typeface="Roboto"/>
                <a:ea typeface="Roboto"/>
                <a:cs typeface="Roboto"/>
                <a:sym typeface="Roboto"/>
              </a:rPr>
              <a:t>Element:</a:t>
            </a:r>
            <a:r>
              <a:rPr b="0" i="0" lang="pt-BR" sz="2300" u="none" cap="none" strike="noStrike">
                <a:solidFill>
                  <a:srgbClr val="222222"/>
                </a:solidFill>
                <a:latin typeface="Roboto"/>
                <a:ea typeface="Roboto"/>
                <a:cs typeface="Roboto"/>
                <a:sym typeface="Roboto"/>
              </a:rPr>
              <a:t> Media Mgr;</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rPr b="1" lang="pt-BR" sz="2300">
                <a:solidFill>
                  <a:srgbClr val="222222"/>
                </a:solidFill>
                <a:latin typeface="Roboto"/>
                <a:ea typeface="Roboto"/>
                <a:cs typeface="Roboto"/>
                <a:sym typeface="Roboto"/>
              </a:rPr>
              <a:t>Identified Defect:</a:t>
            </a:r>
            <a:r>
              <a:rPr b="0" i="0" lang="pt-BR" sz="2300" u="none" cap="none" strike="noStrike">
                <a:solidFill>
                  <a:srgbClr val="222222"/>
                </a:solidFill>
                <a:latin typeface="Roboto"/>
                <a:ea typeface="Roboto"/>
                <a:cs typeface="Roboto"/>
                <a:sym typeface="Roboto"/>
              </a:rPr>
              <a:t> </a:t>
            </a:r>
            <a:r>
              <a:rPr lang="pt-BR" sz="2300">
                <a:solidFill>
                  <a:srgbClr val="222222"/>
                </a:solidFill>
                <a:latin typeface="Roboto"/>
                <a:ea typeface="Roboto"/>
                <a:cs typeface="Roboto"/>
                <a:sym typeface="Roboto"/>
              </a:rPr>
              <a:t>The variability associated with the Manage Media use case does not accomplish the variability of the sending media class diagram.</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t/>
            </a:r>
            <a:endParaRPr b="0" i="0" sz="2300" u="none" cap="none" strike="noStrike">
              <a:solidFill>
                <a:srgbClr val="222222"/>
              </a:solidFill>
              <a:latin typeface="Roboto"/>
              <a:ea typeface="Roboto"/>
              <a:cs typeface="Roboto"/>
              <a:sym typeface="Roboto"/>
            </a:endParaRPr>
          </a:p>
          <a:p>
            <a:pPr indent="0" lvl="0" marL="0" marR="0" rtl="0" algn="just">
              <a:lnSpc>
                <a:spcPct val="100000"/>
              </a:lnSpc>
              <a:spcBef>
                <a:spcPts val="600"/>
              </a:spcBef>
              <a:spcAft>
                <a:spcPts val="0"/>
              </a:spcAft>
              <a:buClr>
                <a:srgbClr val="000000"/>
              </a:buClr>
              <a:buSzPts val="2300"/>
              <a:buFont typeface="Arial"/>
              <a:buNone/>
            </a:pPr>
            <a:r>
              <a:t/>
            </a:r>
            <a:endParaRPr b="0" i="0" sz="2300" u="none" cap="none" strike="noStrike">
              <a:solidFill>
                <a:srgbClr val="222222"/>
              </a:solidFill>
              <a:latin typeface="Roboto"/>
              <a:ea typeface="Roboto"/>
              <a:cs typeface="Roboto"/>
              <a:sym typeface="Roboto"/>
            </a:endParaRPr>
          </a:p>
          <a:p>
            <a:pPr indent="0" lvl="0" marL="0" marR="0" rtl="0" algn="l">
              <a:lnSpc>
                <a:spcPct val="100000"/>
              </a:lnSpc>
              <a:spcBef>
                <a:spcPts val="600"/>
              </a:spcBef>
              <a:spcAft>
                <a:spcPts val="0"/>
              </a:spcAft>
              <a:buClr>
                <a:srgbClr val="000000"/>
              </a:buClr>
              <a:buSzPts val="3000"/>
              <a:buFont typeface="Arial"/>
              <a:buNone/>
            </a:pPr>
            <a:r>
              <a:t/>
            </a:r>
            <a:endParaRPr b="0" i="0" sz="3000" u="none" cap="none" strike="noStrike">
              <a:solidFill>
                <a:srgbClr val="22222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321"/>
                                        </p:tgtEl>
                                        <p:attrNameLst>
                                          <p:attrName>style.visibility</p:attrName>
                                        </p:attrNameLst>
                                      </p:cBhvr>
                                      <p:to>
                                        <p:strVal val="hidden"/>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328" name="Google Shape;328;p24"/>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Four shortcomings were identified for the DAM perspective</a:t>
            </a:r>
            <a:endParaRPr>
              <a:solidFill>
                <a:srgbClr val="3F5378"/>
              </a:solidFill>
            </a:endParaRPr>
          </a:p>
        </p:txBody>
      </p:sp>
      <p:sp>
        <p:nvSpPr>
          <p:cNvPr id="329" name="Google Shape;329;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30" name="Google Shape;330;p24"/>
          <p:cNvPicPr preferRelativeResize="0"/>
          <p:nvPr/>
        </p:nvPicPr>
        <p:blipFill>
          <a:blip r:embed="rId3">
            <a:alphaModFix/>
          </a:blip>
          <a:stretch>
            <a:fillRect/>
          </a:stretch>
        </p:blipFill>
        <p:spPr>
          <a:xfrm>
            <a:off x="3049950" y="1177575"/>
            <a:ext cx="5941651" cy="295397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e0f127a148_0_0"/>
          <p:cNvSpPr txBox="1"/>
          <p:nvPr>
            <p:ph idx="1" type="body"/>
          </p:nvPr>
        </p:nvSpPr>
        <p:spPr>
          <a:xfrm>
            <a:off x="720375" y="3333225"/>
            <a:ext cx="3681900" cy="151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1100"/>
              <a:buNone/>
            </a:pPr>
            <a:r>
              <a:rPr lang="pt-BR"/>
              <a:t>Related documents</a:t>
            </a:r>
            <a:endParaRPr/>
          </a:p>
          <a:p>
            <a:pPr indent="0" lvl="0" marL="0" rtl="0" algn="ctr">
              <a:lnSpc>
                <a:spcPct val="100000"/>
              </a:lnSpc>
              <a:spcBef>
                <a:spcPts val="600"/>
              </a:spcBef>
              <a:spcAft>
                <a:spcPts val="0"/>
              </a:spcAft>
              <a:buSzPts val="1100"/>
              <a:buNone/>
            </a:pPr>
            <a:r>
              <a:rPr lang="pt-BR"/>
              <a:t>to training</a:t>
            </a:r>
            <a:endParaRPr/>
          </a:p>
          <a:p>
            <a:pPr indent="0" lvl="0" marL="0" rtl="0" algn="l">
              <a:lnSpc>
                <a:spcPct val="100000"/>
              </a:lnSpc>
              <a:spcBef>
                <a:spcPts val="600"/>
              </a:spcBef>
              <a:spcAft>
                <a:spcPts val="0"/>
              </a:spcAft>
              <a:buSzPts val="2100"/>
              <a:buNone/>
            </a:pPr>
            <a:r>
              <a:t/>
            </a:r>
            <a:endParaRPr/>
          </a:p>
        </p:txBody>
      </p:sp>
      <p:sp>
        <p:nvSpPr>
          <p:cNvPr id="119" name="Google Shape;119;ge0f127a148_0_0"/>
          <p:cNvSpPr txBox="1"/>
          <p:nvPr>
            <p:ph idx="2" type="body"/>
          </p:nvPr>
        </p:nvSpPr>
        <p:spPr>
          <a:xfrm>
            <a:off x="4947475" y="1311550"/>
            <a:ext cx="4075200" cy="1588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Document 3:</a:t>
            </a:r>
            <a:endParaRPr sz="2100"/>
          </a:p>
          <a:p>
            <a:pPr indent="-361950" lvl="1" marL="914400" rtl="0" algn="l">
              <a:lnSpc>
                <a:spcPct val="100000"/>
              </a:lnSpc>
              <a:spcBef>
                <a:spcPts val="600"/>
              </a:spcBef>
              <a:spcAft>
                <a:spcPts val="0"/>
              </a:spcAft>
              <a:buClr>
                <a:srgbClr val="3F5378"/>
              </a:buClr>
              <a:buSzPts val="2100"/>
              <a:buChar char="●"/>
            </a:pPr>
            <a:r>
              <a:rPr lang="pt-BR" sz="2100"/>
              <a:t>Key Concepts;</a:t>
            </a:r>
            <a:endParaRPr sz="2100"/>
          </a:p>
          <a:p>
            <a:pPr indent="-361950" lvl="0" marL="457200" rtl="0" algn="l">
              <a:lnSpc>
                <a:spcPct val="100000"/>
              </a:lnSpc>
              <a:spcBef>
                <a:spcPts val="600"/>
              </a:spcBef>
              <a:spcAft>
                <a:spcPts val="0"/>
              </a:spcAft>
              <a:buClr>
                <a:srgbClr val="3F5378"/>
              </a:buClr>
              <a:buSzPts val="2100"/>
              <a:buChar char="▰"/>
            </a:pPr>
            <a:r>
              <a:rPr lang="pt-BR" sz="2100"/>
              <a:t>Document 4:</a:t>
            </a:r>
            <a:endParaRPr sz="2100"/>
          </a:p>
          <a:p>
            <a:pPr indent="-361950" lvl="1" marL="914400" rtl="0" algn="l">
              <a:lnSpc>
                <a:spcPct val="100000"/>
              </a:lnSpc>
              <a:spcBef>
                <a:spcPts val="600"/>
              </a:spcBef>
              <a:spcAft>
                <a:spcPts val="0"/>
              </a:spcAft>
              <a:buClr>
                <a:srgbClr val="3F5378"/>
              </a:buClr>
              <a:buSzPts val="2100"/>
              <a:buChar char="●"/>
            </a:pPr>
            <a:r>
              <a:rPr lang="pt-BR" sz="2100"/>
              <a:t>Resolution Example;</a:t>
            </a:r>
            <a:endParaRPr sz="2100"/>
          </a:p>
          <a:p>
            <a:pPr indent="-361950" lvl="0" marL="457200" rtl="0" algn="l">
              <a:lnSpc>
                <a:spcPct val="100000"/>
              </a:lnSpc>
              <a:spcBef>
                <a:spcPts val="600"/>
              </a:spcBef>
              <a:spcAft>
                <a:spcPts val="0"/>
              </a:spcAft>
              <a:buClr>
                <a:srgbClr val="3F5378"/>
              </a:buClr>
              <a:buSzPts val="2100"/>
              <a:buChar char="▰"/>
            </a:pPr>
            <a:r>
              <a:rPr lang="pt-BR" sz="2100"/>
              <a:t>Document 5:</a:t>
            </a:r>
            <a:endParaRPr sz="2100"/>
          </a:p>
          <a:p>
            <a:pPr indent="-361950" lvl="1" marL="914400" rtl="0" algn="l">
              <a:lnSpc>
                <a:spcPct val="100000"/>
              </a:lnSpc>
              <a:spcBef>
                <a:spcPts val="600"/>
              </a:spcBef>
              <a:spcAft>
                <a:spcPts val="0"/>
              </a:spcAft>
              <a:buClr>
                <a:srgbClr val="3F5378"/>
              </a:buClr>
              <a:buSzPts val="2100"/>
              <a:buChar char="●"/>
            </a:pPr>
            <a:r>
              <a:rPr lang="pt-BR" sz="2100"/>
              <a:t>Perspective Scenario.</a:t>
            </a:r>
            <a:endParaRPr sz="2100"/>
          </a:p>
          <a:p>
            <a:pPr indent="0" lvl="0" marL="457200" rtl="0" algn="l">
              <a:lnSpc>
                <a:spcPct val="100000"/>
              </a:lnSpc>
              <a:spcBef>
                <a:spcPts val="600"/>
              </a:spcBef>
              <a:spcAft>
                <a:spcPts val="0"/>
              </a:spcAft>
              <a:buSzPts val="2600"/>
              <a:buNone/>
            </a:pPr>
            <a:r>
              <a:t/>
            </a:r>
            <a:endParaRPr sz="2100"/>
          </a:p>
        </p:txBody>
      </p:sp>
      <p:sp>
        <p:nvSpPr>
          <p:cNvPr id="120" name="Google Shape;120;ge0f127a148_0_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Instrumentation</a:t>
            </a:r>
            <a:endParaRPr/>
          </a:p>
        </p:txBody>
      </p:sp>
      <p:sp>
        <p:nvSpPr>
          <p:cNvPr id="121" name="Google Shape;121;ge0f127a148_0_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grpSp>
        <p:nvGrpSpPr>
          <p:cNvPr id="122" name="Google Shape;122;ge0f127a148_0_0"/>
          <p:cNvGrpSpPr/>
          <p:nvPr/>
        </p:nvGrpSpPr>
        <p:grpSpPr>
          <a:xfrm>
            <a:off x="2091989" y="1842111"/>
            <a:ext cx="865792" cy="1160957"/>
            <a:chOff x="596350" y="929175"/>
            <a:chExt cx="407950" cy="497475"/>
          </a:xfrm>
        </p:grpSpPr>
        <p:sp>
          <p:nvSpPr>
            <p:cNvPr id="123" name="Google Shape;123;ge0f127a148_0_0"/>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ge0f127a148_0_0"/>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ge0f127a148_0_0"/>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ge0f127a148_0_0"/>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ge0f127a148_0_0"/>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ge0f127a148_0_0"/>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ge0f127a148_0_0"/>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spcBef>
                <a:spcPts val="600"/>
              </a:spcBef>
              <a:spcAft>
                <a:spcPts val="0"/>
              </a:spcAft>
              <a:buClr>
                <a:schemeClr val="dk1"/>
              </a:buClr>
              <a:buSzPts val="2100"/>
              <a:buFont typeface="Arial"/>
              <a:buNone/>
            </a:pPr>
            <a:r>
              <a:rPr lang="pt-BR">
                <a:solidFill>
                  <a:schemeClr val="dk1"/>
                </a:solidFill>
              </a:rPr>
              <a:t>DAM SMartyPerspective scenario  consists of 4 steps in which the diagrams are inspected:</a:t>
            </a:r>
            <a:endParaRPr>
              <a:solidFill>
                <a:schemeClr val="dk1"/>
              </a:solidFill>
            </a:endParaRPr>
          </a:p>
          <a:p>
            <a:pPr indent="0" lvl="0" marL="0" rtl="0" algn="just">
              <a:lnSpc>
                <a:spcPct val="100000"/>
              </a:lnSpc>
              <a:spcBef>
                <a:spcPts val="600"/>
              </a:spcBef>
              <a:spcAft>
                <a:spcPts val="0"/>
              </a:spcAft>
              <a:buSzPts val="2100"/>
              <a:buNone/>
            </a:pPr>
            <a:r>
              <a:t/>
            </a:r>
            <a:endParaRPr sz="500">
              <a:solidFill>
                <a:schemeClr val="dk1"/>
              </a:solidFill>
            </a:endParaRPr>
          </a:p>
          <a:p>
            <a:pPr indent="-361950" lvl="0" marL="457200" rtl="0" algn="just">
              <a:lnSpc>
                <a:spcPct val="100000"/>
              </a:lnSpc>
              <a:spcBef>
                <a:spcPts val="600"/>
              </a:spcBef>
              <a:spcAft>
                <a:spcPts val="0"/>
              </a:spcAft>
              <a:buClr>
                <a:srgbClr val="3F5378"/>
              </a:buClr>
              <a:buSzPts val="2100"/>
              <a:buChar char="▰"/>
            </a:pPr>
            <a:r>
              <a:rPr i="1" lang="pt-BR">
                <a:solidFill>
                  <a:schemeClr val="dk1"/>
                </a:solidFill>
              </a:rPr>
              <a:t>features;</a:t>
            </a:r>
            <a:endParaRPr>
              <a:solidFill>
                <a:schemeClr val="dk1"/>
              </a:solidFill>
            </a:endParaRPr>
          </a:p>
          <a:p>
            <a:pPr indent="-361950" lvl="0" marL="457200" rtl="0" algn="just">
              <a:lnSpc>
                <a:spcPct val="100000"/>
              </a:lnSpc>
              <a:spcBef>
                <a:spcPts val="0"/>
              </a:spcBef>
              <a:spcAft>
                <a:spcPts val="0"/>
              </a:spcAft>
              <a:buClr>
                <a:srgbClr val="3F5378"/>
              </a:buClr>
              <a:buSzPts val="2100"/>
              <a:buChar char="▰"/>
            </a:pPr>
            <a:r>
              <a:rPr lang="pt-BR">
                <a:solidFill>
                  <a:schemeClr val="dk1"/>
                </a:solidFill>
              </a:rPr>
              <a:t>use case;</a:t>
            </a:r>
            <a:endParaRPr>
              <a:solidFill>
                <a:schemeClr val="dk1"/>
              </a:solidFill>
            </a:endParaRPr>
          </a:p>
          <a:p>
            <a:pPr indent="-361950" lvl="0" marL="457200" rtl="0" algn="just">
              <a:lnSpc>
                <a:spcPct val="100000"/>
              </a:lnSpc>
              <a:spcBef>
                <a:spcPts val="0"/>
              </a:spcBef>
              <a:spcAft>
                <a:spcPts val="0"/>
              </a:spcAft>
              <a:buClr>
                <a:srgbClr val="3F5378"/>
              </a:buClr>
              <a:buSzPts val="2100"/>
              <a:buChar char="▰"/>
            </a:pPr>
            <a:r>
              <a:rPr lang="pt-BR">
                <a:solidFill>
                  <a:schemeClr val="dk1"/>
                </a:solidFill>
              </a:rPr>
              <a:t>class;</a:t>
            </a:r>
            <a:endParaRPr>
              <a:solidFill>
                <a:schemeClr val="dk1"/>
              </a:solidFill>
            </a:endParaRPr>
          </a:p>
          <a:p>
            <a:pPr indent="-361950" lvl="0" marL="457200" rtl="0" algn="just">
              <a:lnSpc>
                <a:spcPct val="100000"/>
              </a:lnSpc>
              <a:spcBef>
                <a:spcPts val="0"/>
              </a:spcBef>
              <a:spcAft>
                <a:spcPts val="0"/>
              </a:spcAft>
              <a:buClr>
                <a:srgbClr val="3F5378"/>
              </a:buClr>
              <a:buSzPts val="2100"/>
              <a:buChar char="▰"/>
            </a:pPr>
            <a:r>
              <a:rPr lang="pt-BR">
                <a:solidFill>
                  <a:schemeClr val="dk1"/>
                </a:solidFill>
              </a:rPr>
              <a:t>sequence; and</a:t>
            </a:r>
            <a:endParaRPr>
              <a:solidFill>
                <a:schemeClr val="dk1"/>
              </a:solidFill>
            </a:endParaRPr>
          </a:p>
          <a:p>
            <a:pPr indent="-361950" lvl="0" marL="457200" rtl="0" algn="just">
              <a:lnSpc>
                <a:spcPct val="100000"/>
              </a:lnSpc>
              <a:spcBef>
                <a:spcPts val="0"/>
              </a:spcBef>
              <a:spcAft>
                <a:spcPts val="0"/>
              </a:spcAft>
              <a:buClr>
                <a:srgbClr val="3F5378"/>
              </a:buClr>
              <a:buSzPts val="2100"/>
              <a:buChar char="▰"/>
            </a:pPr>
            <a:r>
              <a:rPr lang="pt-BR">
                <a:solidFill>
                  <a:schemeClr val="dk1"/>
                </a:solidFill>
              </a:rPr>
              <a:t>component.</a:t>
            </a:r>
            <a:endParaRPr>
              <a:solidFill>
                <a:schemeClr val="dk1"/>
              </a:solidFill>
            </a:endParaRPr>
          </a:p>
        </p:txBody>
      </p:sp>
      <p:sp>
        <p:nvSpPr>
          <p:cNvPr id="135" name="Google Shape;135;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36" name="Google Shape;136;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Domain Asset Manager </a:t>
            </a:r>
            <a:r>
              <a:rPr lang="pt-BR"/>
              <a:t>(DAM)</a:t>
            </a:r>
            <a:endParaRPr>
              <a:solidFill>
                <a:srgbClr val="FFFFFF"/>
              </a:solidFill>
            </a:endParaRPr>
          </a:p>
        </p:txBody>
      </p:sp>
      <p:pic>
        <p:nvPicPr>
          <p:cNvPr id="137" name="Google Shape;137;p4"/>
          <p:cNvPicPr preferRelativeResize="0"/>
          <p:nvPr/>
        </p:nvPicPr>
        <p:blipFill>
          <a:blip r:embed="rId3">
            <a:alphaModFix/>
          </a:blip>
          <a:stretch>
            <a:fillRect/>
          </a:stretch>
        </p:blipFill>
        <p:spPr>
          <a:xfrm>
            <a:off x="4236325" y="1407614"/>
            <a:ext cx="4755275" cy="249031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143" name="Google Shape;143;p5"/>
          <p:cNvSpPr txBox="1"/>
          <p:nvPr>
            <p:ph idx="1" type="body"/>
          </p:nvPr>
        </p:nvSpPr>
        <p:spPr>
          <a:xfrm>
            <a:off x="339375" y="1235350"/>
            <a:ext cx="2966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solidFill>
                  <a:srgbClr val="3F5378"/>
                </a:solidFill>
              </a:rPr>
              <a:t>USE CASE DIAGRAM INSPECTION</a:t>
            </a:r>
            <a:endParaRPr sz="2100">
              <a:solidFill>
                <a:srgbClr val="3F5378"/>
              </a:solidFill>
            </a:endParaRPr>
          </a:p>
        </p:txBody>
      </p:sp>
      <p:sp>
        <p:nvSpPr>
          <p:cNvPr id="144" name="Google Shape;144;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45" name="Google Shape;145;p5"/>
          <p:cNvPicPr preferRelativeResize="0"/>
          <p:nvPr/>
        </p:nvPicPr>
        <p:blipFill rotWithShape="1">
          <a:blip r:embed="rId3">
            <a:alphaModFix/>
          </a:blip>
          <a:srcRect b="0" l="0" r="0" t="0"/>
          <a:stretch/>
        </p:blipFill>
        <p:spPr>
          <a:xfrm>
            <a:off x="4241298" y="1462200"/>
            <a:ext cx="4757575" cy="2880100"/>
          </a:xfrm>
          <a:prstGeom prst="flowChartInputOutput">
            <a:avLst/>
          </a:prstGeom>
          <a:noFill/>
          <a:ln cap="flat" cmpd="sng" w="38100">
            <a:solidFill>
              <a:schemeClr val="dk2"/>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idx="1" type="body"/>
          </p:nvPr>
        </p:nvSpPr>
        <p:spPr>
          <a:xfrm>
            <a:off x="110775" y="1235350"/>
            <a:ext cx="1898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1900">
                <a:solidFill>
                  <a:srgbClr val="3F5378"/>
                </a:solidFill>
              </a:rPr>
              <a:t>INTRODUCTION</a:t>
            </a:r>
            <a:endParaRPr sz="1900">
              <a:solidFill>
                <a:srgbClr val="3F5378"/>
              </a:solidFill>
            </a:endParaRPr>
          </a:p>
        </p:txBody>
      </p:sp>
      <p:sp>
        <p:nvSpPr>
          <p:cNvPr id="151" name="Google Shape;151;p6"/>
          <p:cNvSpPr txBox="1"/>
          <p:nvPr>
            <p:ph idx="2" type="body"/>
          </p:nvPr>
        </p:nvSpPr>
        <p:spPr>
          <a:xfrm>
            <a:off x="2008875" y="954325"/>
            <a:ext cx="7026300" cy="38952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1900"/>
              <a:t>This perspective interacts with all Domain Engineering activities to manage the versions and variants of the artifacts produced in this phase. Therefore, the Domain Asset Manager must ensure that the versions of the use case, class, component, sequence, and features diagrams are valid and traceable.</a:t>
            </a:r>
            <a:endParaRPr sz="1900"/>
          </a:p>
          <a:p>
            <a:pPr indent="0" lvl="0" marL="0" rtl="0" algn="just">
              <a:lnSpc>
                <a:spcPct val="100000"/>
              </a:lnSpc>
              <a:spcBef>
                <a:spcPts val="600"/>
              </a:spcBef>
              <a:spcAft>
                <a:spcPts val="0"/>
              </a:spcAft>
              <a:buSzPts val="2600"/>
              <a:buNone/>
            </a:pPr>
            <a:r>
              <a:rPr lang="pt-BR" sz="1900"/>
              <a:t>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sz="1900"/>
          </a:p>
          <a:p>
            <a:pPr indent="0" lvl="0" marL="0" rtl="0" algn="just">
              <a:lnSpc>
                <a:spcPct val="100000"/>
              </a:lnSpc>
              <a:spcBef>
                <a:spcPts val="600"/>
              </a:spcBef>
              <a:spcAft>
                <a:spcPts val="0"/>
              </a:spcAft>
              <a:buSzPts val="2600"/>
              <a:buNone/>
            </a:pPr>
            <a:r>
              <a:t/>
            </a:r>
            <a:endParaRPr sz="1900"/>
          </a:p>
          <a:p>
            <a:pPr indent="0" lvl="0" marL="0" rtl="0" algn="just">
              <a:lnSpc>
                <a:spcPct val="100000"/>
              </a:lnSpc>
              <a:spcBef>
                <a:spcPts val="600"/>
              </a:spcBef>
              <a:spcAft>
                <a:spcPts val="0"/>
              </a:spcAft>
              <a:buSzPts val="2600"/>
              <a:buNone/>
            </a:pPr>
            <a:r>
              <a:t/>
            </a:r>
            <a:endParaRPr sz="1900"/>
          </a:p>
        </p:txBody>
      </p:sp>
      <p:sp>
        <p:nvSpPr>
          <p:cNvPr id="152" name="Google Shape;152;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3" name="Google Shape;153;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8"/>
          <p:cNvSpPr txBox="1"/>
          <p:nvPr>
            <p:ph idx="2" type="body"/>
          </p:nvPr>
        </p:nvSpPr>
        <p:spPr>
          <a:xfrm>
            <a:off x="2464150" y="1006750"/>
            <a:ext cx="6570600" cy="35379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2100"/>
              <a:t>Please locate the first version of the SPL diagram (oracle), check the change log for the new version of the SPL. Correct the diagram by deleting or adding the new elements as described in the record (remember the guidelines for defining the diagrams). Then, locate the version that will be inspected and compare it with the oracle to avoid inconsistency between them, marking the elements as they are being inspected. To do this, answer the questions that follow.</a:t>
            </a:r>
            <a:endParaRPr sz="2100"/>
          </a:p>
          <a:p>
            <a:pPr indent="0" lvl="0" marL="0" rtl="0" algn="just">
              <a:lnSpc>
                <a:spcPct val="100000"/>
              </a:lnSpc>
              <a:spcBef>
                <a:spcPts val="600"/>
              </a:spcBef>
              <a:spcAft>
                <a:spcPts val="0"/>
              </a:spcAft>
              <a:buSzPts val="2600"/>
              <a:buNone/>
            </a:pPr>
            <a:r>
              <a:rPr lang="pt-BR" sz="2100"/>
              <a:t> </a:t>
            </a:r>
            <a:endParaRPr sz="2100"/>
          </a:p>
          <a:p>
            <a:pPr indent="0" lvl="0" marL="0" rtl="0" algn="just">
              <a:lnSpc>
                <a:spcPct val="100000"/>
              </a:lnSpc>
              <a:spcBef>
                <a:spcPts val="600"/>
              </a:spcBef>
              <a:spcAft>
                <a:spcPts val="0"/>
              </a:spcAft>
              <a:buSzPts val="2600"/>
              <a:buNone/>
            </a:pPr>
            <a:r>
              <a:rPr lang="pt-BR" sz="2100"/>
              <a:t> </a:t>
            </a:r>
            <a:endParaRPr sz="2100"/>
          </a:p>
          <a:p>
            <a:pPr indent="0" lvl="0" marL="0" rtl="0" algn="just">
              <a:lnSpc>
                <a:spcPct val="100000"/>
              </a:lnSpc>
              <a:spcBef>
                <a:spcPts val="600"/>
              </a:spcBef>
              <a:spcAft>
                <a:spcPts val="0"/>
              </a:spcAft>
              <a:buSzPts val="2600"/>
              <a:buNone/>
            </a:pPr>
            <a:r>
              <a:rPr lang="pt-BR" sz="2100"/>
              <a:t> 		</a:t>
            </a:r>
            <a:endParaRPr sz="2100"/>
          </a:p>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rPr lang="pt-BR" sz="2100"/>
              <a:t>Por favor, vá até a primeira versão do diagrama da LPS (</a:t>
            </a:r>
            <a:r>
              <a:rPr lang="pt-BR" sz="2100"/>
              <a:t>oracle</a:t>
            </a:r>
            <a:r>
              <a:rPr lang="pt-BR" sz="2100"/>
              <a:t>), verifique o registro de mudanças para a nova versão da LPS. Corrija o diagrama excluindo ou adicionando os novos elementos conforme descrito no registro (lembre-se das diretrizes  para a definição dos diagramas). Depois, vá até a versão que será inspecionada e compare-a com o </a:t>
            </a:r>
            <a:r>
              <a:rPr lang="pt-BR" sz="2100"/>
              <a:t>oracle</a:t>
            </a:r>
            <a:r>
              <a:rPr lang="pt-BR" sz="2100"/>
              <a:t> para evitar a inconsistência entre eles, marcando os elementos conforme estiverem sendo inspecionados. Para tal, responda as questões que seguem. </a:t>
            </a:r>
            <a:endParaRPr sz="2100"/>
          </a:p>
          <a:p>
            <a:pPr indent="0" lvl="0" marL="0" rtl="0" algn="just">
              <a:lnSpc>
                <a:spcPct val="100000"/>
              </a:lnSpc>
              <a:spcBef>
                <a:spcPts val="600"/>
              </a:spcBef>
              <a:spcAft>
                <a:spcPts val="0"/>
              </a:spcAft>
              <a:buSzPts val="2600"/>
              <a:buNone/>
            </a:pPr>
            <a:r>
              <a:rPr lang="pt-BR" sz="2100"/>
              <a:t>Ativar a compatibilidade com o leitor de tela</a:t>
            </a:r>
            <a:endParaRPr sz="2100"/>
          </a:p>
          <a:p>
            <a:pPr indent="0" lvl="0" marL="0" rtl="0" algn="just">
              <a:lnSpc>
                <a:spcPct val="100000"/>
              </a:lnSpc>
              <a:spcBef>
                <a:spcPts val="600"/>
              </a:spcBef>
              <a:spcAft>
                <a:spcPts val="0"/>
              </a:spcAft>
              <a:buSzPts val="2600"/>
              <a:buNone/>
            </a:pPr>
            <a:r>
              <a:rPr lang="pt-BR" sz="2100"/>
              <a:t> </a:t>
            </a:r>
            <a:endParaRPr sz="2100"/>
          </a:p>
          <a:p>
            <a:pPr indent="0" lvl="0" marL="0" rtl="0" algn="just">
              <a:lnSpc>
                <a:spcPct val="100000"/>
              </a:lnSpc>
              <a:spcBef>
                <a:spcPts val="600"/>
              </a:spcBef>
              <a:spcAft>
                <a:spcPts val="0"/>
              </a:spcAft>
              <a:buSzPts val="2600"/>
              <a:buNone/>
            </a:pPr>
            <a:r>
              <a:t/>
            </a:r>
            <a:endParaRPr sz="2100"/>
          </a:p>
        </p:txBody>
      </p:sp>
      <p:sp>
        <p:nvSpPr>
          <p:cNvPr id="159" name="Google Shape;159;p8"/>
          <p:cNvSpPr/>
          <p:nvPr/>
        </p:nvSpPr>
        <p:spPr>
          <a:xfrm>
            <a:off x="7629025" y="1746750"/>
            <a:ext cx="1515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8"/>
          <p:cNvSpPr txBox="1"/>
          <p:nvPr>
            <p:ph idx="1" type="body"/>
          </p:nvPr>
        </p:nvSpPr>
        <p:spPr>
          <a:xfrm>
            <a:off x="339375" y="1235350"/>
            <a:ext cx="1898100" cy="342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2600"/>
              <a:buNone/>
            </a:pPr>
            <a:r>
              <a:rPr lang="pt-BR" sz="2100">
                <a:solidFill>
                  <a:srgbClr val="3F5378"/>
                </a:solidFill>
              </a:rPr>
              <a:t>MAIN INSTRUCTION</a:t>
            </a:r>
            <a:endParaRPr sz="2100">
              <a:solidFill>
                <a:srgbClr val="3F5378"/>
              </a:solidFill>
            </a:endParaRPr>
          </a:p>
        </p:txBody>
      </p:sp>
      <p:sp>
        <p:nvSpPr>
          <p:cNvPr id="161" name="Google Shape;161;p8"/>
          <p:cNvSpPr/>
          <p:nvPr/>
        </p:nvSpPr>
        <p:spPr>
          <a:xfrm>
            <a:off x="4859175" y="1114925"/>
            <a:ext cx="36306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3" name="Google Shape;163;p8"/>
          <p:cNvSpPr/>
          <p:nvPr/>
        </p:nvSpPr>
        <p:spPr>
          <a:xfrm>
            <a:off x="3077625" y="3040750"/>
            <a:ext cx="4910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8"/>
          <p:cNvSpPr/>
          <p:nvPr/>
        </p:nvSpPr>
        <p:spPr>
          <a:xfrm>
            <a:off x="2612650" y="2709238"/>
            <a:ext cx="62736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8"/>
          <p:cNvSpPr/>
          <p:nvPr/>
        </p:nvSpPr>
        <p:spPr>
          <a:xfrm>
            <a:off x="2612650" y="3365650"/>
            <a:ext cx="5877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167" name="Google Shape;167;p8"/>
          <p:cNvSpPr/>
          <p:nvPr/>
        </p:nvSpPr>
        <p:spPr>
          <a:xfrm>
            <a:off x="2387950" y="2052850"/>
            <a:ext cx="1836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e0f127a148_0_1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173" name="Google Shape;173;ge0f127a148_0_112"/>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Question Number: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174" name="Google Shape;174;ge0f127a148_0_1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pic>
        <p:nvPicPr>
          <p:cNvPr id="175" name="Google Shape;175;ge0f127a148_0_112"/>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81" name="Google Shape;181;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182" name="Google Shape;182;p9"/>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183" name="Google Shape;183;p9"/>
          <p:cNvPicPr preferRelativeResize="0"/>
          <p:nvPr/>
        </p:nvPicPr>
        <p:blipFill rotWithShape="1">
          <a:blip r:embed="rId3">
            <a:alphaModFix/>
          </a:blip>
          <a:srcRect b="36150" l="0" r="0" t="10126"/>
          <a:stretch/>
        </p:blipFill>
        <p:spPr>
          <a:xfrm>
            <a:off x="3247225" y="1114450"/>
            <a:ext cx="5627000" cy="3548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